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60" r:id="rId3"/>
    <p:sldId id="273" r:id="rId4"/>
    <p:sldId id="270" r:id="rId5"/>
    <p:sldId id="269" r:id="rId6"/>
    <p:sldId id="257" r:id="rId7"/>
    <p:sldId id="271" r:id="rId8"/>
    <p:sldId id="261" r:id="rId9"/>
    <p:sldId id="258" r:id="rId10"/>
    <p:sldId id="262" r:id="rId11"/>
    <p:sldId id="263" r:id="rId12"/>
    <p:sldId id="259" r:id="rId13"/>
  </p:sldIdLst>
  <p:sldSz cx="9144000" cy="5143500" type="screen16x9"/>
  <p:notesSz cx="6858000" cy="9144000"/>
  <p:embeddedFontLst>
    <p:embeddedFont>
      <p:font typeface="Lato" panose="020F0502020204030203" pitchFamily="34" charset="0"/>
      <p:regular r:id="rId15"/>
      <p:bold r:id="rId16"/>
      <p:italic r:id="rId17"/>
      <p:boldItalic r:id="rId18"/>
    </p:embeddedFont>
    <p:embeddedFont>
      <p:font typeface="Raleway" pitchFamily="2" charset="77"/>
      <p:regular r:id="rId19"/>
      <p:bold r:id="rId20"/>
      <p:italic r:id="rId21"/>
      <p:boldItalic r:id="rId22"/>
    </p:embeddedFont>
    <p:embeddedFont>
      <p:font typeface="Roboto" panose="02000000000000000000"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61" d="100"/>
          <a:sy n="161" d="100"/>
        </p:scale>
        <p:origin x="784" y="20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2.png>
</file>

<file path=ppt/media/image3.png>
</file>

<file path=ppt/media/image4.jp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d1953cb2c8_0_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d1953cb2c8_0_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d1953cb2c8_0_4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d1953cb2c8_0_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d1953cb2c8_0_4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d1953cb2c8_0_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t 2">
  <p:cSld name="Content 2">
    <p:spTree>
      <p:nvGrpSpPr>
        <p:cNvPr id="1" name="Shape 46"/>
        <p:cNvGrpSpPr/>
        <p:nvPr/>
      </p:nvGrpSpPr>
      <p:grpSpPr>
        <a:xfrm>
          <a:off x="0" y="0"/>
          <a:ext cx="0" cy="0"/>
          <a:chOff x="0" y="0"/>
          <a:chExt cx="0" cy="0"/>
        </a:xfrm>
      </p:grpSpPr>
      <p:sp>
        <p:nvSpPr>
          <p:cNvPr id="47" name="Google Shape;47;p14"/>
          <p:cNvSpPr txBox="1">
            <a:spLocks noGrp="1"/>
          </p:cNvSpPr>
          <p:nvPr>
            <p:ph type="title"/>
          </p:nvPr>
        </p:nvSpPr>
        <p:spPr>
          <a:xfrm>
            <a:off x="428625" y="320607"/>
            <a:ext cx="8286749" cy="608254"/>
          </a:xfrm>
          <a:prstGeom prst="rect">
            <a:avLst/>
          </a:prstGeom>
          <a:noFill/>
          <a:ln>
            <a:noFill/>
          </a:ln>
        </p:spPr>
        <p:txBody>
          <a:bodyPr spcFirstLastPara="1" wrap="square" lIns="0" tIns="0" rIns="0" bIns="0" anchor="t" anchorCtr="0">
            <a:normAutofit/>
          </a:bodyPr>
          <a:lstStyle>
            <a:lvl1pPr lvl="0" algn="l">
              <a:lnSpc>
                <a:spcPct val="90000"/>
              </a:lnSpc>
              <a:spcBef>
                <a:spcPts val="0"/>
              </a:spcBef>
              <a:spcAft>
                <a:spcPts val="0"/>
              </a:spcAft>
              <a:buClr>
                <a:srgbClr val="001E6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14"/>
          <p:cNvSpPr txBox="1">
            <a:spLocks noGrp="1"/>
          </p:cNvSpPr>
          <p:nvPr>
            <p:ph type="body" idx="1"/>
          </p:nvPr>
        </p:nvSpPr>
        <p:spPr>
          <a:xfrm>
            <a:off x="428625" y="1077845"/>
            <a:ext cx="3943350" cy="3368031"/>
          </a:xfrm>
          <a:prstGeom prst="rect">
            <a:avLst/>
          </a:prstGeom>
          <a:noFill/>
          <a:ln>
            <a:noFill/>
          </a:ln>
        </p:spPr>
        <p:txBody>
          <a:bodyPr spcFirstLastPara="1" wrap="square" lIns="0" tIns="0" rIns="0" bIns="0" anchor="t" anchorCtr="0">
            <a:normAutofit/>
          </a:bodyPr>
          <a:lstStyle>
            <a:lvl1pPr marL="342900" lvl="0" indent="-171450" algn="l">
              <a:lnSpc>
                <a:spcPct val="100000"/>
              </a:lnSpc>
              <a:spcBef>
                <a:spcPts val="750"/>
              </a:spcBef>
              <a:spcAft>
                <a:spcPts val="0"/>
              </a:spcAft>
              <a:buClr>
                <a:schemeClr val="dk1"/>
              </a:buClr>
              <a:buSzPts val="1800"/>
              <a:buNone/>
              <a:defRPr/>
            </a:lvl1pPr>
            <a:lvl2pPr marL="685800" lvl="1" indent="-257175" algn="l">
              <a:lnSpc>
                <a:spcPct val="100000"/>
              </a:lnSpc>
              <a:spcBef>
                <a:spcPts val="375"/>
              </a:spcBef>
              <a:spcAft>
                <a:spcPts val="0"/>
              </a:spcAft>
              <a:buSzPts val="1800"/>
              <a:buChar char="•"/>
              <a:defRPr/>
            </a:lvl2pPr>
            <a:lvl3pPr marL="1028700" lvl="2" indent="-257175" algn="l">
              <a:lnSpc>
                <a:spcPct val="100000"/>
              </a:lnSpc>
              <a:spcBef>
                <a:spcPts val="375"/>
              </a:spcBef>
              <a:spcAft>
                <a:spcPts val="0"/>
              </a:spcAft>
              <a:buSzPts val="1800"/>
              <a:buChar char="–"/>
              <a:defRPr/>
            </a:lvl3pPr>
            <a:lvl4pPr marL="1371600" lvl="3" indent="-257175" algn="l">
              <a:lnSpc>
                <a:spcPct val="90000"/>
              </a:lnSpc>
              <a:spcBef>
                <a:spcPts val="375"/>
              </a:spcBef>
              <a:spcAft>
                <a:spcPts val="0"/>
              </a:spcAft>
              <a:buClr>
                <a:srgbClr val="AAAAAA"/>
              </a:buClr>
              <a:buSzPts val="1800"/>
              <a:buChar char="•"/>
              <a:defRPr/>
            </a:lvl4pPr>
            <a:lvl5pPr marL="1714500" lvl="4" indent="-257175" algn="l">
              <a:lnSpc>
                <a:spcPct val="90000"/>
              </a:lnSpc>
              <a:spcBef>
                <a:spcPts val="375"/>
              </a:spcBef>
              <a:spcAft>
                <a:spcPts val="0"/>
              </a:spcAft>
              <a:buClr>
                <a:srgbClr val="AAAAAA"/>
              </a:buClr>
              <a:buSzPts val="1800"/>
              <a:buChar char="•"/>
              <a:defRPr/>
            </a:lvl5pPr>
            <a:lvl6pPr marL="2057400" lvl="5" indent="-257175" algn="l">
              <a:lnSpc>
                <a:spcPct val="90000"/>
              </a:lnSpc>
              <a:spcBef>
                <a:spcPts val="375"/>
              </a:spcBef>
              <a:spcAft>
                <a:spcPts val="0"/>
              </a:spcAft>
              <a:buClr>
                <a:schemeClr val="dk1"/>
              </a:buClr>
              <a:buSzPts val="1800"/>
              <a:buChar char="•"/>
              <a:defRPr/>
            </a:lvl6pPr>
            <a:lvl7pPr marL="2400300" lvl="6" indent="-257175" algn="l">
              <a:lnSpc>
                <a:spcPct val="90000"/>
              </a:lnSpc>
              <a:spcBef>
                <a:spcPts val="375"/>
              </a:spcBef>
              <a:spcAft>
                <a:spcPts val="0"/>
              </a:spcAft>
              <a:buClr>
                <a:schemeClr val="dk1"/>
              </a:buClr>
              <a:buSzPts val="1800"/>
              <a:buChar char="•"/>
              <a:defRPr/>
            </a:lvl7pPr>
            <a:lvl8pPr marL="2743200" lvl="7" indent="-257175" algn="l">
              <a:lnSpc>
                <a:spcPct val="90000"/>
              </a:lnSpc>
              <a:spcBef>
                <a:spcPts val="375"/>
              </a:spcBef>
              <a:spcAft>
                <a:spcPts val="0"/>
              </a:spcAft>
              <a:buClr>
                <a:schemeClr val="dk1"/>
              </a:buClr>
              <a:buSzPts val="1800"/>
              <a:buChar char="•"/>
              <a:defRPr/>
            </a:lvl8pPr>
            <a:lvl9pPr marL="3086100" lvl="8" indent="-257175" algn="l">
              <a:lnSpc>
                <a:spcPct val="90000"/>
              </a:lnSpc>
              <a:spcBef>
                <a:spcPts val="375"/>
              </a:spcBef>
              <a:spcAft>
                <a:spcPts val="0"/>
              </a:spcAft>
              <a:buClr>
                <a:schemeClr val="dk1"/>
              </a:buClr>
              <a:buSzPts val="1800"/>
              <a:buChar char="•"/>
              <a:defRPr/>
            </a:lvl9pPr>
          </a:lstStyle>
          <a:p>
            <a:endParaRPr/>
          </a:p>
        </p:txBody>
      </p:sp>
      <p:sp>
        <p:nvSpPr>
          <p:cNvPr id="49" name="Google Shape;49;p14"/>
          <p:cNvSpPr txBox="1">
            <a:spLocks noGrp="1"/>
          </p:cNvSpPr>
          <p:nvPr>
            <p:ph type="body" idx="2"/>
          </p:nvPr>
        </p:nvSpPr>
        <p:spPr>
          <a:xfrm>
            <a:off x="4791075" y="1077845"/>
            <a:ext cx="3943350" cy="3368031"/>
          </a:xfrm>
          <a:prstGeom prst="rect">
            <a:avLst/>
          </a:prstGeom>
          <a:noFill/>
          <a:ln>
            <a:noFill/>
          </a:ln>
        </p:spPr>
        <p:txBody>
          <a:bodyPr spcFirstLastPara="1" wrap="square" lIns="0" tIns="0" rIns="0" bIns="0" anchor="t" anchorCtr="0">
            <a:normAutofit/>
          </a:bodyPr>
          <a:lstStyle>
            <a:lvl1pPr marL="342900" lvl="0" indent="-171450" algn="l">
              <a:lnSpc>
                <a:spcPct val="100000"/>
              </a:lnSpc>
              <a:spcBef>
                <a:spcPts val="750"/>
              </a:spcBef>
              <a:spcAft>
                <a:spcPts val="0"/>
              </a:spcAft>
              <a:buClr>
                <a:schemeClr val="dk1"/>
              </a:buClr>
              <a:buSzPts val="1800"/>
              <a:buNone/>
              <a:defRPr/>
            </a:lvl1pPr>
            <a:lvl2pPr marL="685800" lvl="1" indent="-257175" algn="l">
              <a:lnSpc>
                <a:spcPct val="100000"/>
              </a:lnSpc>
              <a:spcBef>
                <a:spcPts val="375"/>
              </a:spcBef>
              <a:spcAft>
                <a:spcPts val="0"/>
              </a:spcAft>
              <a:buSzPts val="1800"/>
              <a:buChar char="•"/>
              <a:defRPr/>
            </a:lvl2pPr>
            <a:lvl3pPr marL="1028700" lvl="2" indent="-257175" algn="l">
              <a:lnSpc>
                <a:spcPct val="100000"/>
              </a:lnSpc>
              <a:spcBef>
                <a:spcPts val="375"/>
              </a:spcBef>
              <a:spcAft>
                <a:spcPts val="0"/>
              </a:spcAft>
              <a:buSzPts val="1800"/>
              <a:buChar char="–"/>
              <a:defRPr/>
            </a:lvl3pPr>
            <a:lvl4pPr marL="1371600" lvl="3" indent="-257175" algn="l">
              <a:lnSpc>
                <a:spcPct val="90000"/>
              </a:lnSpc>
              <a:spcBef>
                <a:spcPts val="375"/>
              </a:spcBef>
              <a:spcAft>
                <a:spcPts val="0"/>
              </a:spcAft>
              <a:buClr>
                <a:srgbClr val="AAAAAA"/>
              </a:buClr>
              <a:buSzPts val="1800"/>
              <a:buChar char="•"/>
              <a:defRPr/>
            </a:lvl4pPr>
            <a:lvl5pPr marL="1714500" lvl="4" indent="-257175" algn="l">
              <a:lnSpc>
                <a:spcPct val="90000"/>
              </a:lnSpc>
              <a:spcBef>
                <a:spcPts val="375"/>
              </a:spcBef>
              <a:spcAft>
                <a:spcPts val="0"/>
              </a:spcAft>
              <a:buClr>
                <a:srgbClr val="AAAAAA"/>
              </a:buClr>
              <a:buSzPts val="1800"/>
              <a:buChar char="•"/>
              <a:defRPr/>
            </a:lvl5pPr>
            <a:lvl6pPr marL="2057400" lvl="5" indent="-257175" algn="l">
              <a:lnSpc>
                <a:spcPct val="90000"/>
              </a:lnSpc>
              <a:spcBef>
                <a:spcPts val="375"/>
              </a:spcBef>
              <a:spcAft>
                <a:spcPts val="0"/>
              </a:spcAft>
              <a:buClr>
                <a:schemeClr val="dk1"/>
              </a:buClr>
              <a:buSzPts val="1800"/>
              <a:buChar char="•"/>
              <a:defRPr/>
            </a:lvl6pPr>
            <a:lvl7pPr marL="2400300" lvl="6" indent="-257175" algn="l">
              <a:lnSpc>
                <a:spcPct val="90000"/>
              </a:lnSpc>
              <a:spcBef>
                <a:spcPts val="375"/>
              </a:spcBef>
              <a:spcAft>
                <a:spcPts val="0"/>
              </a:spcAft>
              <a:buClr>
                <a:schemeClr val="dk1"/>
              </a:buClr>
              <a:buSzPts val="1800"/>
              <a:buChar char="•"/>
              <a:defRPr/>
            </a:lvl7pPr>
            <a:lvl8pPr marL="2743200" lvl="7" indent="-257175" algn="l">
              <a:lnSpc>
                <a:spcPct val="90000"/>
              </a:lnSpc>
              <a:spcBef>
                <a:spcPts val="375"/>
              </a:spcBef>
              <a:spcAft>
                <a:spcPts val="0"/>
              </a:spcAft>
              <a:buClr>
                <a:schemeClr val="dk1"/>
              </a:buClr>
              <a:buSzPts val="1800"/>
              <a:buChar char="•"/>
              <a:defRPr/>
            </a:lvl8pPr>
            <a:lvl9pPr marL="3086100" lvl="8" indent="-257175" algn="l">
              <a:lnSpc>
                <a:spcPct val="90000"/>
              </a:lnSpc>
              <a:spcBef>
                <a:spcPts val="375"/>
              </a:spcBef>
              <a:spcAft>
                <a:spcPts val="0"/>
              </a:spcAft>
              <a:buClr>
                <a:schemeClr val="dk1"/>
              </a:buClr>
              <a:buSzPts val="1800"/>
              <a:buChar char="•"/>
              <a:defRPr/>
            </a:lvl9pPr>
          </a:lstStyle>
          <a:p>
            <a:endParaRPr/>
          </a:p>
        </p:txBody>
      </p:sp>
      <p:sp>
        <p:nvSpPr>
          <p:cNvPr id="50" name="Google Shape;50;p14"/>
          <p:cNvSpPr txBox="1">
            <a:spLocks noGrp="1"/>
          </p:cNvSpPr>
          <p:nvPr>
            <p:ph type="ftr" idx="11"/>
          </p:nvPr>
        </p:nvSpPr>
        <p:spPr>
          <a:xfrm>
            <a:off x="428624" y="4814558"/>
            <a:ext cx="30861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9574383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fontScale="90000"/>
          </a:bodyPr>
          <a:lstStyle/>
          <a:p>
            <a:pPr marL="0" lvl="0" indent="0" algn="ctr" rtl="0">
              <a:lnSpc>
                <a:spcPct val="115000"/>
              </a:lnSpc>
              <a:spcBef>
                <a:spcPts val="0"/>
              </a:spcBef>
              <a:spcAft>
                <a:spcPts val="0"/>
              </a:spcAft>
              <a:buNone/>
            </a:pPr>
            <a:r>
              <a:rPr lang="en" sz="3700" dirty="0">
                <a:latin typeface="+mn-lt"/>
              </a:rPr>
              <a:t>Revitalization and Semantic Theory</a:t>
            </a:r>
            <a:br>
              <a:rPr lang="en" sz="3700" dirty="0">
                <a:latin typeface="+mn-lt"/>
              </a:rPr>
            </a:br>
            <a:r>
              <a:rPr lang="en" sz="3700" dirty="0" err="1">
                <a:latin typeface="+mn-lt"/>
              </a:rPr>
              <a:t>Revitalización</a:t>
            </a:r>
            <a:r>
              <a:rPr lang="en" sz="3700" dirty="0">
                <a:latin typeface="+mn-lt"/>
              </a:rPr>
              <a:t> y </a:t>
            </a:r>
            <a:r>
              <a:rPr lang="en" sz="3700" dirty="0" err="1">
                <a:latin typeface="+mn-lt"/>
              </a:rPr>
              <a:t>Teoría</a:t>
            </a:r>
            <a:r>
              <a:rPr lang="en" sz="3700" dirty="0">
                <a:latin typeface="+mn-lt"/>
              </a:rPr>
              <a:t> </a:t>
            </a:r>
            <a:r>
              <a:rPr lang="en" sz="3700" dirty="0" err="1">
                <a:latin typeface="+mn-lt"/>
              </a:rPr>
              <a:t>Semántica</a:t>
            </a:r>
            <a:endParaRPr sz="2400" dirty="0">
              <a:solidFill>
                <a:srgbClr val="000000"/>
              </a:solidFill>
              <a:latin typeface="+mn-lt"/>
              <a:ea typeface="Arial"/>
              <a:cs typeface="Arial"/>
              <a:sym typeface="Arial"/>
            </a:endParaRPr>
          </a:p>
          <a:p>
            <a:pPr marL="0" lvl="0" indent="0" algn="ctr" rtl="0">
              <a:lnSpc>
                <a:spcPct val="115000"/>
              </a:lnSpc>
              <a:spcBef>
                <a:spcPts val="0"/>
              </a:spcBef>
              <a:spcAft>
                <a:spcPts val="0"/>
              </a:spcAft>
              <a:buNone/>
            </a:pPr>
            <a:endParaRPr sz="2400" dirty="0">
              <a:solidFill>
                <a:srgbClr val="000000"/>
              </a:solidFill>
              <a:latin typeface="Arial"/>
              <a:ea typeface="Arial"/>
              <a:cs typeface="Arial"/>
              <a:sym typeface="Arial"/>
            </a:endParaRPr>
          </a:p>
          <a:p>
            <a:pPr marL="0" lvl="0" indent="0" algn="ctr" rtl="0">
              <a:lnSpc>
                <a:spcPct val="115000"/>
              </a:lnSpc>
              <a:spcBef>
                <a:spcPts val="0"/>
              </a:spcBef>
              <a:spcAft>
                <a:spcPts val="0"/>
              </a:spcAft>
              <a:buNone/>
            </a:pPr>
            <a:endParaRPr sz="900" b="0" dirty="0">
              <a:solidFill>
                <a:srgbClr val="000000"/>
              </a:solidFill>
              <a:latin typeface="Arial"/>
              <a:ea typeface="Arial"/>
              <a:cs typeface="Arial"/>
              <a:sym typeface="Arial"/>
            </a:endParaRPr>
          </a:p>
        </p:txBody>
      </p:sp>
      <p:sp>
        <p:nvSpPr>
          <p:cNvPr id="87" name="Google Shape;87;p13"/>
          <p:cNvSpPr txBox="1">
            <a:spLocks noGrp="1"/>
          </p:cNvSpPr>
          <p:nvPr>
            <p:ph type="subTitle" idx="1"/>
          </p:nvPr>
        </p:nvSpPr>
        <p:spPr>
          <a:xfrm>
            <a:off x="729625" y="3172900"/>
            <a:ext cx="7688100" cy="1131300"/>
          </a:xfrm>
          <a:prstGeom prst="rect">
            <a:avLst/>
          </a:prstGeom>
        </p:spPr>
        <p:txBody>
          <a:bodyPr spcFirstLastPara="1" wrap="square" lIns="91425" tIns="91425" rIns="91425" bIns="91425" anchor="t" anchorCtr="0">
            <a:normAutofit fontScale="47500" lnSpcReduction="20000"/>
          </a:bodyPr>
          <a:lstStyle/>
          <a:p>
            <a:pPr marL="0" indent="0" algn="ctr">
              <a:lnSpc>
                <a:spcPct val="115000"/>
              </a:lnSpc>
            </a:pPr>
            <a:r>
              <a:rPr lang="en-AU" sz="4350" i="1" dirty="0">
                <a:solidFill>
                  <a:srgbClr val="000000"/>
                </a:solidFill>
                <a:latin typeface="Arial"/>
                <a:ea typeface="Arial"/>
                <a:cs typeface="Arial"/>
                <a:sym typeface="Arial"/>
              </a:rPr>
              <a:t>Janett </a:t>
            </a:r>
            <a:r>
              <a:rPr lang="en-AU" sz="4350" i="1" dirty="0" err="1">
                <a:solidFill>
                  <a:srgbClr val="000000"/>
                </a:solidFill>
                <a:latin typeface="Arial"/>
                <a:ea typeface="Arial"/>
                <a:cs typeface="Arial"/>
                <a:sym typeface="Arial"/>
              </a:rPr>
              <a:t>Vengoa</a:t>
            </a:r>
            <a:r>
              <a:rPr lang="en-AU" sz="4350" i="1" dirty="0">
                <a:solidFill>
                  <a:srgbClr val="000000"/>
                </a:solidFill>
                <a:latin typeface="Arial"/>
                <a:ea typeface="Arial"/>
                <a:cs typeface="Arial"/>
                <a:sym typeface="Arial"/>
              </a:rPr>
              <a:t> de </a:t>
            </a:r>
            <a:r>
              <a:rPr lang="en-AU" sz="4350" i="1" dirty="0" err="1">
                <a:solidFill>
                  <a:srgbClr val="000000"/>
                </a:solidFill>
                <a:latin typeface="Arial"/>
                <a:ea typeface="Arial"/>
                <a:cs typeface="Arial"/>
                <a:sym typeface="Arial"/>
              </a:rPr>
              <a:t>Orós</a:t>
            </a:r>
            <a:r>
              <a:rPr lang="en-AU" sz="4350" i="1" dirty="0">
                <a:solidFill>
                  <a:srgbClr val="000000"/>
                </a:solidFill>
                <a:latin typeface="Arial"/>
                <a:ea typeface="Arial"/>
                <a:cs typeface="Arial"/>
                <a:sym typeface="Arial"/>
              </a:rPr>
              <a:t> - Independent Researcher in Peru</a:t>
            </a:r>
          </a:p>
          <a:p>
            <a:pPr marL="0" lvl="0" indent="0" algn="ctr" rtl="0">
              <a:lnSpc>
                <a:spcPct val="115000"/>
              </a:lnSpc>
              <a:spcBef>
                <a:spcPts val="0"/>
              </a:spcBef>
              <a:spcAft>
                <a:spcPts val="0"/>
              </a:spcAft>
              <a:buNone/>
            </a:pPr>
            <a:r>
              <a:rPr lang="en" sz="4350" i="1" dirty="0">
                <a:solidFill>
                  <a:srgbClr val="000000"/>
                </a:solidFill>
                <a:latin typeface="Arial"/>
                <a:ea typeface="Arial"/>
                <a:cs typeface="Arial"/>
                <a:sym typeface="Arial"/>
              </a:rPr>
              <a:t>Liliana Sánchez - University of Illinois Chicago</a:t>
            </a:r>
            <a:endParaRPr sz="4350" i="1" dirty="0">
              <a:solidFill>
                <a:srgbClr val="000000"/>
              </a:solidFill>
              <a:latin typeface="Arial"/>
              <a:ea typeface="Arial"/>
              <a:cs typeface="Arial"/>
              <a:sym typeface="Arial"/>
            </a:endParaRPr>
          </a:p>
          <a:p>
            <a:pPr marL="0" lvl="0" indent="0" algn="ctr" rtl="0">
              <a:lnSpc>
                <a:spcPct val="115000"/>
              </a:lnSpc>
              <a:spcBef>
                <a:spcPts val="0"/>
              </a:spcBef>
              <a:spcAft>
                <a:spcPts val="0"/>
              </a:spcAft>
              <a:buNone/>
            </a:pPr>
            <a:r>
              <a:rPr lang="en" sz="4350" i="1" dirty="0">
                <a:solidFill>
                  <a:srgbClr val="000000"/>
                </a:solidFill>
                <a:latin typeface="Arial"/>
                <a:ea typeface="Arial"/>
                <a:cs typeface="Arial"/>
                <a:sym typeface="Arial"/>
              </a:rPr>
              <a:t> </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452F50-2804-B540-B755-81F714E36546}"/>
              </a:ext>
            </a:extLst>
          </p:cNvPr>
          <p:cNvSpPr>
            <a:spLocks noGrp="1"/>
          </p:cNvSpPr>
          <p:nvPr>
            <p:ph type="body" idx="2"/>
          </p:nvPr>
        </p:nvSpPr>
        <p:spPr>
          <a:xfrm>
            <a:off x="4769364" y="794283"/>
            <a:ext cx="3952873" cy="4303734"/>
          </a:xfrm>
        </p:spPr>
        <p:txBody>
          <a:bodyPr>
            <a:noAutofit/>
          </a:bodyPr>
          <a:lstStyle/>
          <a:p>
            <a:pPr marL="146050" indent="0">
              <a:buNone/>
            </a:pPr>
            <a:r>
              <a:rPr lang="es-ES_tradnl" sz="1200" b="1" dirty="0">
                <a:solidFill>
                  <a:schemeClr val="bg2"/>
                </a:solidFill>
                <a:latin typeface="+mn-lt"/>
              </a:rPr>
              <a:t>Beneficios</a:t>
            </a:r>
          </a:p>
          <a:p>
            <a:pPr marL="0" lvl="0" indent="0" algn="l" rtl="0">
              <a:spcBef>
                <a:spcPts val="0"/>
              </a:spcBef>
              <a:spcAft>
                <a:spcPts val="1200"/>
              </a:spcAft>
              <a:buNone/>
            </a:pPr>
            <a:endParaRPr lang="es-ES_tradnl" sz="1200" dirty="0">
              <a:solidFill>
                <a:schemeClr val="bg2"/>
              </a:solidFill>
              <a:latin typeface="+mn-lt"/>
            </a:endParaRPr>
          </a:p>
          <a:p>
            <a:pPr marL="0" lvl="0" indent="0" algn="l" rtl="0">
              <a:spcBef>
                <a:spcPts val="0"/>
              </a:spcBef>
              <a:spcAft>
                <a:spcPts val="1200"/>
              </a:spcAft>
              <a:buNone/>
            </a:pPr>
            <a:r>
              <a:rPr lang="es-ES_tradnl" sz="1200" dirty="0">
                <a:solidFill>
                  <a:schemeClr val="bg2"/>
                </a:solidFill>
                <a:latin typeface="+mn-lt"/>
              </a:rPr>
              <a:t>Con la metodología que usamos, se puede dar a conocer  aspectos de la lengua que no se entendían porque se necesitaban  herramientas de semántica  para develarlos (por ejemplo, pruebas de </a:t>
            </a:r>
            <a:r>
              <a:rPr lang="es-ES_tradnl" sz="1200" dirty="0" err="1">
                <a:solidFill>
                  <a:schemeClr val="bg2"/>
                </a:solidFill>
                <a:latin typeface="+mn-lt"/>
              </a:rPr>
              <a:t>definitud</a:t>
            </a:r>
            <a:r>
              <a:rPr lang="es-ES_tradnl" sz="1200" dirty="0">
                <a:solidFill>
                  <a:schemeClr val="bg2"/>
                </a:solidFill>
                <a:latin typeface="+mn-lt"/>
              </a:rPr>
              <a:t> y pruebas sobre interpretaciones singulares y plurales).</a:t>
            </a:r>
          </a:p>
          <a:p>
            <a:pPr marL="0" lvl="0" indent="0" algn="l" rtl="0">
              <a:spcBef>
                <a:spcPts val="0"/>
              </a:spcBef>
              <a:spcAft>
                <a:spcPts val="1200"/>
              </a:spcAft>
              <a:buNone/>
            </a:pPr>
            <a:r>
              <a:rPr lang="es-ES_tradnl" sz="1200" dirty="0">
                <a:solidFill>
                  <a:schemeClr val="bg2"/>
                </a:solidFill>
                <a:latin typeface="+mn-lt"/>
              </a:rPr>
              <a:t>Al tener una aproximación intercultural, hemos podido develar características complejas de los fenómenos lingüísticos sin imponer una visión teórica basada en otras lenguas y abrir paso a nuevos desarrollos teóricos.</a:t>
            </a:r>
          </a:p>
          <a:p>
            <a:pPr marL="0" lvl="0" indent="0" algn="l" rtl="0">
              <a:spcBef>
                <a:spcPts val="0"/>
              </a:spcBef>
              <a:spcAft>
                <a:spcPts val="1200"/>
              </a:spcAft>
              <a:buNone/>
            </a:pPr>
            <a:r>
              <a:rPr lang="es-ES_tradnl" sz="1200" dirty="0">
                <a:solidFill>
                  <a:schemeClr val="bg2"/>
                </a:solidFill>
                <a:latin typeface="+mn-lt"/>
              </a:rPr>
              <a:t>Se crea una conciencia en los hablantes de la posibilidad de explorar la complejidad semántica de la lengua indígena. Además  se da valor a la lengua indígena como objeto de estudio colaborativo entre investigadores comunitarios e investigadores académicos.</a:t>
            </a:r>
          </a:p>
        </p:txBody>
      </p:sp>
      <p:sp>
        <p:nvSpPr>
          <p:cNvPr id="11" name="Rectangle 5">
            <a:extLst>
              <a:ext uri="{FF2B5EF4-FFF2-40B4-BE49-F238E27FC236}">
                <a16:creationId xmlns:a16="http://schemas.microsoft.com/office/drawing/2014/main" id="{90C2F07B-558C-6A4E-BC3C-412CA41BB9E7}"/>
              </a:ext>
            </a:extLst>
          </p:cNvPr>
          <p:cNvSpPr>
            <a:spLocks noGrp="1" noChangeArrowheads="1"/>
          </p:cNvSpPr>
          <p:nvPr>
            <p:ph type="body" idx="1"/>
          </p:nvPr>
        </p:nvSpPr>
        <p:spPr bwMode="auto">
          <a:xfrm>
            <a:off x="729324" y="1278921"/>
            <a:ext cx="3661700" cy="40934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bg2"/>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200" b="1" dirty="0">
                <a:solidFill>
                  <a:schemeClr val="bg2"/>
                </a:solidFill>
                <a:latin typeface="+mn-lt"/>
                <a:cs typeface="Arial" panose="020B0604020202020204" pitchFamily="34" charset="0"/>
              </a:rPr>
              <a:t>Rewards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bg2"/>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2"/>
                </a:solidFill>
                <a:effectLst/>
                <a:latin typeface="+mn-lt"/>
                <a:cs typeface="Arial" panose="020B0604020202020204" pitchFamily="34" charset="0"/>
              </a:rPr>
              <a:t>With the methodology we use, it is possible to reveal aspects of the language that were not understood because semantic tools were needed to reveal them (for example, definiteness tests and tests on singular and plural interpretations).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bg2"/>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2"/>
                </a:solidFill>
                <a:effectLst/>
                <a:latin typeface="+mn-lt"/>
                <a:cs typeface="Arial" panose="020B0604020202020204" pitchFamily="34" charset="0"/>
              </a:rPr>
              <a:t>By having an intercultural approach, we can reveal complex characteristics of linguistic phenomena without imposing a theoretical vision based on other languages ​​and open the way to new theoretical developments.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chemeClr val="bg2"/>
              </a:solidFill>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2"/>
                </a:solidFill>
                <a:effectLst/>
                <a:latin typeface="+mn-lt"/>
                <a:cs typeface="Arial" panose="020B0604020202020204" pitchFamily="34" charset="0"/>
              </a:rPr>
              <a:t>An awareness is created in the speakers of the possibility of exploring the semantic complexity of the indigenous language. </a:t>
            </a:r>
            <a:r>
              <a:rPr kumimoji="0" lang="en-AU" altLang="en-US" sz="1200" b="0" i="0" u="none" strike="noStrike" cap="none" normalizeH="0" baseline="0" dirty="0">
                <a:ln>
                  <a:noFill/>
                </a:ln>
                <a:solidFill>
                  <a:srgbClr val="000000"/>
                </a:solidFill>
                <a:effectLst/>
                <a:latin typeface="+mn-lt"/>
                <a:cs typeface="Arial" panose="020B0604020202020204" pitchFamily="34" charset="0"/>
              </a:rPr>
              <a:t>Furthermo</a:t>
            </a:r>
            <a:r>
              <a:rPr lang="en-AU" altLang="en-US" sz="1200" dirty="0">
                <a:solidFill>
                  <a:srgbClr val="000000"/>
                </a:solidFill>
                <a:latin typeface="+mn-lt"/>
                <a:cs typeface="Arial" panose="020B0604020202020204" pitchFamily="34" charset="0"/>
              </a:rPr>
              <a:t>re,</a:t>
            </a:r>
            <a:r>
              <a:rPr lang="en-AU" sz="1200" dirty="0">
                <a:solidFill>
                  <a:srgbClr val="000000"/>
                </a:solidFill>
                <a:latin typeface="+mn-lt"/>
              </a:rPr>
              <a:t> value is given to the indigenous language as an object of collaborative study between community researchers and academic researchers.</a:t>
            </a:r>
            <a:endParaRPr kumimoji="0" lang="en-US" altLang="en-US" sz="1200" b="0" i="0" u="none" strike="noStrike" cap="none" normalizeH="0" baseline="0" dirty="0">
              <a:ln>
                <a:noFill/>
              </a:ln>
              <a:solidFill>
                <a:srgbClr val="00000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700" b="0" i="0" u="none" strike="noStrike" cap="none" normalizeH="0" baseline="0" dirty="0">
                <a:ln>
                  <a:noFill/>
                </a:ln>
                <a:solidFill>
                  <a:schemeClr val="bg2"/>
                </a:solidFill>
                <a:effectLst/>
                <a:latin typeface="Roboto" panose="02000000000000000000" pitchFamily="2" charset="0"/>
              </a:rPr>
            </a:br>
            <a:endParaRPr kumimoji="0" lang="en-US" altLang="en-US" sz="700" b="0" i="0" u="none" strike="noStrike" cap="none" normalizeH="0" baseline="0" dirty="0">
              <a:ln>
                <a:noFill/>
              </a:ln>
              <a:solidFill>
                <a:schemeClr val="bg2"/>
              </a:solidFill>
              <a:effectLst/>
              <a:latin typeface="Arial" panose="020B0604020202020204" pitchFamily="34" charset="0"/>
            </a:endParaRPr>
          </a:p>
        </p:txBody>
      </p:sp>
    </p:spTree>
    <p:extLst>
      <p:ext uri="{BB962C8B-B14F-4D97-AF65-F5344CB8AC3E}">
        <p14:creationId xmlns:p14="http://schemas.microsoft.com/office/powerpoint/2010/main" val="10640892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CA0E0-9577-B740-94A3-0DDAA15B36DF}"/>
              </a:ext>
            </a:extLst>
          </p:cNvPr>
          <p:cNvSpPr>
            <a:spLocks noGrp="1"/>
          </p:cNvSpPr>
          <p:nvPr>
            <p:ph type="title"/>
          </p:nvPr>
        </p:nvSpPr>
        <p:spPr>
          <a:xfrm>
            <a:off x="729450" y="1322450"/>
            <a:ext cx="7785900" cy="3249550"/>
          </a:xfrm>
        </p:spPr>
        <p:txBody>
          <a:bodyPr>
            <a:normAutofit fontScale="90000"/>
          </a:bodyPr>
          <a:lstStyle/>
          <a:p>
            <a:r>
              <a:rPr lang="en" sz="2700" i="1" dirty="0">
                <a:solidFill>
                  <a:schemeClr val="bg1"/>
                </a:solidFill>
                <a:latin typeface="+mn-lt"/>
                <a:ea typeface="Arial"/>
                <a:cs typeface="Arial"/>
                <a:sym typeface="Arial"/>
              </a:rPr>
              <a:t>3.In what form should results from theoretical work on formal semantics be presented to be most useful in these efforts?</a:t>
            </a:r>
            <a:br>
              <a:rPr lang="en" sz="2700" dirty="0">
                <a:solidFill>
                  <a:schemeClr val="bg1"/>
                </a:solidFill>
                <a:latin typeface="+mn-lt"/>
                <a:ea typeface="Arial"/>
                <a:cs typeface="Arial"/>
                <a:sym typeface="Arial"/>
              </a:rPr>
            </a:br>
            <a:br>
              <a:rPr lang="en" sz="2700" dirty="0">
                <a:solidFill>
                  <a:schemeClr val="bg1"/>
                </a:solidFill>
                <a:latin typeface="+mn-lt"/>
                <a:ea typeface="Arial"/>
                <a:cs typeface="Arial"/>
                <a:sym typeface="Arial"/>
              </a:rPr>
            </a:br>
            <a:r>
              <a:rPr lang="en" sz="2700" dirty="0">
                <a:solidFill>
                  <a:schemeClr val="bg1"/>
                </a:solidFill>
                <a:latin typeface="+mn-lt"/>
                <a:ea typeface="Arial"/>
                <a:cs typeface="Arial"/>
                <a:sym typeface="Arial"/>
              </a:rPr>
              <a:t>3.</a:t>
            </a:r>
            <a:r>
              <a:rPr lang="es-ES" sz="2700" dirty="0">
                <a:latin typeface="+mn-lt"/>
              </a:rPr>
              <a:t>¿De qué forma deben presentarse los resultados del trabajo teórico sobre semántica formal para que sean más útiles en estos esfuerzos?</a:t>
            </a:r>
            <a:br>
              <a:rPr lang="en" sz="3600" dirty="0">
                <a:solidFill>
                  <a:schemeClr val="bg1"/>
                </a:solidFill>
                <a:latin typeface="Arial"/>
                <a:ea typeface="Arial"/>
                <a:cs typeface="Arial"/>
                <a:sym typeface="Arial"/>
              </a:rPr>
            </a:br>
            <a:br>
              <a:rPr lang="en" sz="3600" dirty="0">
                <a:solidFill>
                  <a:schemeClr val="bg1"/>
                </a:solidFill>
                <a:latin typeface="Arial"/>
                <a:ea typeface="Arial"/>
                <a:cs typeface="Arial"/>
                <a:sym typeface="Arial"/>
              </a:rPr>
            </a:br>
            <a:br>
              <a:rPr lang="en" dirty="0">
                <a:solidFill>
                  <a:schemeClr val="bg1"/>
                </a:solidFill>
                <a:latin typeface="Arial"/>
                <a:ea typeface="Arial"/>
                <a:cs typeface="Arial"/>
                <a:sym typeface="Arial"/>
              </a:rPr>
            </a:br>
            <a:br>
              <a:rPr lang="en" dirty="0">
                <a:solidFill>
                  <a:schemeClr val="bg1"/>
                </a:solidFill>
                <a:latin typeface="Arial"/>
                <a:ea typeface="Arial"/>
                <a:cs typeface="Arial"/>
                <a:sym typeface="Arial"/>
              </a:rPr>
            </a:br>
            <a:endParaRPr lang="en-US" dirty="0">
              <a:solidFill>
                <a:schemeClr val="bg1"/>
              </a:solidFill>
            </a:endParaRPr>
          </a:p>
        </p:txBody>
      </p:sp>
    </p:spTree>
    <p:extLst>
      <p:ext uri="{BB962C8B-B14F-4D97-AF65-F5344CB8AC3E}">
        <p14:creationId xmlns:p14="http://schemas.microsoft.com/office/powerpoint/2010/main" val="8802594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8" name="Google Shape;108;p16"/>
          <p:cNvSpPr txBox="1">
            <a:spLocks noGrp="1"/>
          </p:cNvSpPr>
          <p:nvPr>
            <p:ph type="body" idx="1"/>
          </p:nvPr>
        </p:nvSpPr>
        <p:spPr>
          <a:xfrm>
            <a:off x="619125" y="1238249"/>
            <a:ext cx="7867649" cy="3800475"/>
          </a:xfrm>
          <a:prstGeom prst="rect">
            <a:avLst/>
          </a:prstGeom>
        </p:spPr>
        <p:txBody>
          <a:bodyPr spcFirstLastPara="1" wrap="square" lIns="91425" tIns="91425" rIns="91425" bIns="91425" anchor="t" anchorCtr="0">
            <a:normAutofit fontScale="25000" lnSpcReduction="20000"/>
          </a:bodyPr>
          <a:lstStyle/>
          <a:p>
            <a:pPr marL="0" indent="0">
              <a:buNone/>
            </a:pPr>
            <a:r>
              <a:rPr lang="en-AU" sz="6400" b="0" i="1" dirty="0">
                <a:solidFill>
                  <a:srgbClr val="000000"/>
                </a:solidFill>
                <a:effectLst/>
                <a:latin typeface="+mn-lt"/>
                <a:cs typeface="Arial" panose="020B0604020202020204" pitchFamily="34" charset="0"/>
              </a:rPr>
              <a:t>The results of the research can be presented in teacher preparation to meet the needs of teachers to theorize about the indigenous language, w</a:t>
            </a:r>
            <a:r>
              <a:rPr lang="en-AU" sz="6400" i="1" dirty="0">
                <a:solidFill>
                  <a:srgbClr val="000000"/>
                </a:solidFill>
                <a:latin typeface="+mn-lt"/>
                <a:cs typeface="Arial" panose="020B0604020202020204" pitchFamily="34" charset="0"/>
              </a:rPr>
              <a:t>orking with contexts, looking for coherence within the text and visualizing the examples (using graphics).</a:t>
            </a:r>
            <a:endParaRPr lang="en-AU" sz="6400" b="0" i="1" dirty="0">
              <a:solidFill>
                <a:srgbClr val="000000"/>
              </a:solidFill>
              <a:effectLst/>
              <a:latin typeface="+mn-lt"/>
              <a:cs typeface="Arial" panose="020B0604020202020204" pitchFamily="34" charset="0"/>
            </a:endParaRPr>
          </a:p>
          <a:p>
            <a:pPr marL="0" indent="0">
              <a:buNone/>
            </a:pPr>
            <a:endParaRPr lang="en-AU" sz="6400" i="1" dirty="0">
              <a:solidFill>
                <a:srgbClr val="000000"/>
              </a:solidFill>
              <a:latin typeface="+mn-lt"/>
              <a:cs typeface="Arial" panose="020B0604020202020204" pitchFamily="34" charset="0"/>
            </a:endParaRPr>
          </a:p>
          <a:p>
            <a:pPr marL="0" indent="0">
              <a:buNone/>
            </a:pPr>
            <a:r>
              <a:rPr lang="en-AU" sz="6400" dirty="0">
                <a:solidFill>
                  <a:srgbClr val="000000"/>
                </a:solidFill>
                <a:latin typeface="+mn-lt"/>
                <a:cs typeface="Arial" panose="020B0604020202020204" pitchFamily="34" charset="0"/>
              </a:rPr>
              <a:t>Los </a:t>
            </a:r>
            <a:r>
              <a:rPr lang="en-AU" sz="6400" dirty="0" err="1">
                <a:solidFill>
                  <a:srgbClr val="000000"/>
                </a:solidFill>
                <a:latin typeface="+mn-lt"/>
                <a:cs typeface="Arial" panose="020B0604020202020204" pitchFamily="34" charset="0"/>
              </a:rPr>
              <a:t>resultados</a:t>
            </a:r>
            <a:r>
              <a:rPr lang="en-AU" sz="6400" dirty="0">
                <a:solidFill>
                  <a:srgbClr val="000000"/>
                </a:solidFill>
                <a:latin typeface="+mn-lt"/>
                <a:cs typeface="Arial" panose="020B0604020202020204" pitchFamily="34" charset="0"/>
              </a:rPr>
              <a:t> de la </a:t>
            </a:r>
            <a:r>
              <a:rPr lang="en-AU" sz="6400" dirty="0" err="1">
                <a:solidFill>
                  <a:srgbClr val="000000"/>
                </a:solidFill>
                <a:latin typeface="+mn-lt"/>
                <a:cs typeface="Arial" panose="020B0604020202020204" pitchFamily="34" charset="0"/>
              </a:rPr>
              <a:t>investigación</a:t>
            </a:r>
            <a:r>
              <a:rPr lang="en-AU" sz="6400" dirty="0">
                <a:solidFill>
                  <a:srgbClr val="000000"/>
                </a:solidFill>
                <a:latin typeface="+mn-lt"/>
                <a:cs typeface="Arial" panose="020B0604020202020204" pitchFamily="34" charset="0"/>
              </a:rPr>
              <a:t> se </a:t>
            </a:r>
            <a:r>
              <a:rPr lang="en-AU" sz="6400" dirty="0" err="1">
                <a:solidFill>
                  <a:srgbClr val="000000"/>
                </a:solidFill>
                <a:latin typeface="+mn-lt"/>
                <a:cs typeface="Arial" panose="020B0604020202020204" pitchFamily="34" charset="0"/>
              </a:rPr>
              <a:t>pueden</a:t>
            </a:r>
            <a:r>
              <a:rPr lang="en-AU" sz="6400" dirty="0">
                <a:solidFill>
                  <a:srgbClr val="000000"/>
                </a:solidFill>
                <a:latin typeface="+mn-lt"/>
                <a:cs typeface="Arial" panose="020B0604020202020204" pitchFamily="34" charset="0"/>
              </a:rPr>
              <a:t> </a:t>
            </a:r>
            <a:r>
              <a:rPr lang="en-AU" sz="6400" dirty="0" err="1">
                <a:solidFill>
                  <a:srgbClr val="000000"/>
                </a:solidFill>
                <a:latin typeface="+mn-lt"/>
                <a:cs typeface="Arial" panose="020B0604020202020204" pitchFamily="34" charset="0"/>
              </a:rPr>
              <a:t>presentar</a:t>
            </a:r>
            <a:r>
              <a:rPr lang="en-AU" sz="6400" dirty="0">
                <a:solidFill>
                  <a:srgbClr val="000000"/>
                </a:solidFill>
                <a:latin typeface="+mn-lt"/>
                <a:cs typeface="Arial" panose="020B0604020202020204" pitchFamily="34" charset="0"/>
              </a:rPr>
              <a:t> </a:t>
            </a:r>
            <a:r>
              <a:rPr lang="en-AU" sz="6400" dirty="0" err="1">
                <a:solidFill>
                  <a:srgbClr val="000000"/>
                </a:solidFill>
                <a:latin typeface="+mn-lt"/>
                <a:cs typeface="Arial" panose="020B0604020202020204" pitchFamily="34" charset="0"/>
              </a:rPr>
              <a:t>en</a:t>
            </a:r>
            <a:r>
              <a:rPr lang="en-AU" sz="6400" dirty="0">
                <a:solidFill>
                  <a:srgbClr val="000000"/>
                </a:solidFill>
                <a:latin typeface="+mn-lt"/>
                <a:cs typeface="Arial" panose="020B0604020202020204" pitchFamily="34" charset="0"/>
              </a:rPr>
              <a:t> la </a:t>
            </a:r>
            <a:r>
              <a:rPr lang="en-AU" sz="6400" dirty="0" err="1">
                <a:solidFill>
                  <a:srgbClr val="000000"/>
                </a:solidFill>
                <a:latin typeface="+mn-lt"/>
                <a:cs typeface="Arial" panose="020B0604020202020204" pitchFamily="34" charset="0"/>
              </a:rPr>
              <a:t>preparación</a:t>
            </a:r>
            <a:r>
              <a:rPr lang="en-AU" sz="6400" dirty="0">
                <a:solidFill>
                  <a:srgbClr val="000000"/>
                </a:solidFill>
                <a:latin typeface="+mn-lt"/>
                <a:cs typeface="Arial" panose="020B0604020202020204" pitchFamily="34" charset="0"/>
              </a:rPr>
              <a:t> </a:t>
            </a:r>
            <a:r>
              <a:rPr lang="en-AU" sz="6400" dirty="0" err="1">
                <a:solidFill>
                  <a:srgbClr val="000000"/>
                </a:solidFill>
                <a:latin typeface="+mn-lt"/>
                <a:cs typeface="Arial" panose="020B0604020202020204" pitchFamily="34" charset="0"/>
              </a:rPr>
              <a:t>docente</a:t>
            </a:r>
            <a:r>
              <a:rPr lang="en-AU" sz="6400" dirty="0">
                <a:solidFill>
                  <a:srgbClr val="000000"/>
                </a:solidFill>
                <a:latin typeface="+mn-lt"/>
                <a:cs typeface="Arial" panose="020B0604020202020204" pitchFamily="34" charset="0"/>
              </a:rPr>
              <a:t> para </a:t>
            </a:r>
            <a:r>
              <a:rPr lang="en-AU" sz="6400" dirty="0" err="1">
                <a:solidFill>
                  <a:srgbClr val="000000"/>
                </a:solidFill>
                <a:latin typeface="+mn-lt"/>
                <a:cs typeface="Arial" panose="020B0604020202020204" pitchFamily="34" charset="0"/>
              </a:rPr>
              <a:t>atender</a:t>
            </a:r>
            <a:r>
              <a:rPr lang="en-AU" sz="6400" dirty="0">
                <a:solidFill>
                  <a:srgbClr val="000000"/>
                </a:solidFill>
                <a:latin typeface="+mn-lt"/>
                <a:cs typeface="Arial" panose="020B0604020202020204" pitchFamily="34" charset="0"/>
              </a:rPr>
              <a:t> las </a:t>
            </a:r>
            <a:r>
              <a:rPr lang="en-AU" sz="6400" dirty="0" err="1">
                <a:solidFill>
                  <a:srgbClr val="000000"/>
                </a:solidFill>
                <a:latin typeface="+mn-lt"/>
                <a:cs typeface="Arial" panose="020B0604020202020204" pitchFamily="34" charset="0"/>
              </a:rPr>
              <a:t>necesidades</a:t>
            </a:r>
            <a:r>
              <a:rPr lang="en-AU" sz="6400" dirty="0">
                <a:solidFill>
                  <a:srgbClr val="000000"/>
                </a:solidFill>
                <a:latin typeface="+mn-lt"/>
                <a:cs typeface="Arial" panose="020B0604020202020204" pitchFamily="34" charset="0"/>
              </a:rPr>
              <a:t> de los </a:t>
            </a:r>
            <a:r>
              <a:rPr lang="en-AU" sz="6400" dirty="0" err="1">
                <a:solidFill>
                  <a:srgbClr val="000000"/>
                </a:solidFill>
                <a:latin typeface="+mn-lt"/>
                <a:cs typeface="Arial" panose="020B0604020202020204" pitchFamily="34" charset="0"/>
              </a:rPr>
              <a:t>docentes</a:t>
            </a:r>
            <a:r>
              <a:rPr lang="en-AU" sz="6400" dirty="0">
                <a:solidFill>
                  <a:srgbClr val="000000"/>
                </a:solidFill>
                <a:latin typeface="+mn-lt"/>
                <a:cs typeface="Arial" panose="020B0604020202020204" pitchFamily="34" charset="0"/>
              </a:rPr>
              <a:t> de </a:t>
            </a:r>
            <a:r>
              <a:rPr lang="en-AU" sz="6400" dirty="0" err="1">
                <a:solidFill>
                  <a:srgbClr val="000000"/>
                </a:solidFill>
                <a:latin typeface="+mn-lt"/>
                <a:cs typeface="Arial" panose="020B0604020202020204" pitchFamily="34" charset="0"/>
              </a:rPr>
              <a:t>teorizar</a:t>
            </a:r>
            <a:r>
              <a:rPr lang="en-AU" sz="6400" dirty="0">
                <a:solidFill>
                  <a:srgbClr val="000000"/>
                </a:solidFill>
                <a:latin typeface="+mn-lt"/>
                <a:cs typeface="Arial" panose="020B0604020202020204" pitchFamily="34" charset="0"/>
              </a:rPr>
              <a:t> </a:t>
            </a:r>
            <a:r>
              <a:rPr lang="en-AU" sz="6400" dirty="0" err="1">
                <a:solidFill>
                  <a:srgbClr val="000000"/>
                </a:solidFill>
                <a:latin typeface="+mn-lt"/>
                <a:cs typeface="Arial" panose="020B0604020202020204" pitchFamily="34" charset="0"/>
              </a:rPr>
              <a:t>sobre</a:t>
            </a:r>
            <a:r>
              <a:rPr lang="en-AU" sz="6400" dirty="0">
                <a:solidFill>
                  <a:srgbClr val="000000"/>
                </a:solidFill>
                <a:latin typeface="+mn-lt"/>
                <a:cs typeface="Arial" panose="020B0604020202020204" pitchFamily="34" charset="0"/>
              </a:rPr>
              <a:t> la </a:t>
            </a:r>
            <a:r>
              <a:rPr lang="en-AU" sz="6400" dirty="0" err="1">
                <a:solidFill>
                  <a:srgbClr val="000000"/>
                </a:solidFill>
                <a:latin typeface="+mn-lt"/>
                <a:cs typeface="Arial" panose="020B0604020202020204" pitchFamily="34" charset="0"/>
              </a:rPr>
              <a:t>lengua</a:t>
            </a:r>
            <a:r>
              <a:rPr lang="en-AU" sz="6400" dirty="0">
                <a:solidFill>
                  <a:srgbClr val="000000"/>
                </a:solidFill>
                <a:latin typeface="+mn-lt"/>
                <a:cs typeface="Arial" panose="020B0604020202020204" pitchFamily="34" charset="0"/>
              </a:rPr>
              <a:t> </a:t>
            </a:r>
            <a:r>
              <a:rPr lang="en-AU" sz="6400" dirty="0" err="1">
                <a:solidFill>
                  <a:srgbClr val="000000"/>
                </a:solidFill>
                <a:latin typeface="+mn-lt"/>
                <a:cs typeface="Arial" panose="020B0604020202020204" pitchFamily="34" charset="0"/>
              </a:rPr>
              <a:t>indígena</a:t>
            </a:r>
            <a:r>
              <a:rPr lang="en-AU" sz="6400" dirty="0">
                <a:solidFill>
                  <a:srgbClr val="000000"/>
                </a:solidFill>
                <a:latin typeface="+mn-lt"/>
                <a:cs typeface="Arial" panose="020B0604020202020204" pitchFamily="34" charset="0"/>
              </a:rPr>
              <a:t>,</a:t>
            </a:r>
            <a:r>
              <a:rPr lang="es-ES" sz="6400" dirty="0">
                <a:solidFill>
                  <a:srgbClr val="000000"/>
                </a:solidFill>
                <a:latin typeface="+mn-lt"/>
              </a:rPr>
              <a:t> trabajando con contextos, buscando la coherencia dentro del texto y visualizando los ejemplos (utilizando gráficos).</a:t>
            </a:r>
            <a:endParaRPr lang="en-AU" sz="6400" dirty="0">
              <a:solidFill>
                <a:srgbClr val="000000"/>
              </a:solidFill>
              <a:latin typeface="+mn-lt"/>
              <a:cs typeface="Arial" panose="020B0604020202020204" pitchFamily="34" charset="0"/>
            </a:endParaRPr>
          </a:p>
          <a:p>
            <a:pPr marL="0" indent="0">
              <a:buNone/>
            </a:pPr>
            <a:endParaRPr lang="en-AU" sz="6400" i="1" dirty="0">
              <a:solidFill>
                <a:srgbClr val="000000"/>
              </a:solidFill>
              <a:latin typeface="+mn-lt"/>
              <a:cs typeface="Arial" panose="020B0604020202020204" pitchFamily="34" charset="0"/>
            </a:endParaRPr>
          </a:p>
          <a:p>
            <a:pPr marL="0" indent="0">
              <a:buNone/>
            </a:pPr>
            <a:r>
              <a:rPr lang="en-AU" sz="6400" i="1" dirty="0">
                <a:solidFill>
                  <a:srgbClr val="000000"/>
                </a:solidFill>
                <a:latin typeface="+mn-lt"/>
                <a:cs typeface="Arial" panose="020B0604020202020204" pitchFamily="34" charset="0"/>
              </a:rPr>
              <a:t>For example, a semantic analysis of –</a:t>
            </a:r>
            <a:r>
              <a:rPr lang="en-AU" sz="6400" i="1" dirty="0" err="1">
                <a:solidFill>
                  <a:srgbClr val="000000"/>
                </a:solidFill>
                <a:latin typeface="+mn-lt"/>
                <a:cs typeface="Arial" panose="020B0604020202020204" pitchFamily="34" charset="0"/>
              </a:rPr>
              <a:t>kuna</a:t>
            </a:r>
            <a:r>
              <a:rPr lang="en-AU" sz="6400" i="1" dirty="0">
                <a:solidFill>
                  <a:srgbClr val="000000"/>
                </a:solidFill>
                <a:latin typeface="+mn-lt"/>
                <a:cs typeface="Arial" panose="020B0604020202020204" pitchFamily="34" charset="0"/>
              </a:rPr>
              <a:t> as a sorting mechanism can be very helpful for teachers.</a:t>
            </a:r>
          </a:p>
          <a:p>
            <a:pPr marL="0" indent="0">
              <a:buNone/>
            </a:pPr>
            <a:endParaRPr lang="en" sz="6400" dirty="0">
              <a:solidFill>
                <a:srgbClr val="000000"/>
              </a:solidFill>
              <a:latin typeface="+mn-lt"/>
              <a:cs typeface="Arial" panose="020B0604020202020204" pitchFamily="34" charset="0"/>
            </a:endParaRPr>
          </a:p>
          <a:p>
            <a:pPr marL="0" indent="0">
              <a:buNone/>
            </a:pPr>
            <a:r>
              <a:rPr lang="es-ES" sz="6400" dirty="0">
                <a:solidFill>
                  <a:srgbClr val="000000"/>
                </a:solidFill>
                <a:latin typeface="+mn-lt"/>
              </a:rPr>
              <a:t>Por ejemplo, un análisis semántico de –</a:t>
            </a:r>
            <a:r>
              <a:rPr lang="es-ES" sz="6400" i="1" dirty="0">
                <a:solidFill>
                  <a:srgbClr val="000000"/>
                </a:solidFill>
                <a:latin typeface="+mn-lt"/>
              </a:rPr>
              <a:t>kuna</a:t>
            </a:r>
            <a:r>
              <a:rPr lang="es-ES" sz="6400" dirty="0">
                <a:solidFill>
                  <a:srgbClr val="000000"/>
                </a:solidFill>
                <a:latin typeface="+mn-lt"/>
              </a:rPr>
              <a:t> como marcador de formación de grupos puede ser muy útil para los profesores.</a:t>
            </a:r>
          </a:p>
          <a:p>
            <a:pPr marL="0" indent="0">
              <a:buNone/>
            </a:pPr>
            <a:endParaRPr lang="es-ES" sz="6400" dirty="0">
              <a:solidFill>
                <a:srgbClr val="000000"/>
              </a:solidFill>
              <a:latin typeface="+mn-lt"/>
              <a:cs typeface="Arial" panose="020B0604020202020204" pitchFamily="34" charset="0"/>
            </a:endParaRPr>
          </a:p>
          <a:p>
            <a:pPr marL="0" indent="0">
              <a:buNone/>
            </a:pPr>
            <a:br>
              <a:rPr lang="en-AU" sz="6400" dirty="0">
                <a:solidFill>
                  <a:srgbClr val="000000"/>
                </a:solidFill>
                <a:latin typeface="+mn-lt"/>
                <a:cs typeface="Arial" panose="020B0604020202020204" pitchFamily="34" charset="0"/>
              </a:rPr>
            </a:br>
            <a:endParaRPr lang="en-AU" sz="5600" b="0" i="1" dirty="0">
              <a:solidFill>
                <a:srgbClr val="202124"/>
              </a:solidFill>
              <a:effectLst/>
              <a:latin typeface="Arial" panose="020B0604020202020204" pitchFamily="34" charset="0"/>
              <a:cs typeface="Arial" panose="020B0604020202020204" pitchFamily="34" charset="0"/>
            </a:endParaRPr>
          </a:p>
          <a:p>
            <a:pPr marL="0" indent="0">
              <a:buNone/>
            </a:pPr>
            <a:endParaRPr lang="en" sz="5600" dirty="0">
              <a:solidFill>
                <a:schemeClr val="bg2"/>
              </a:solidFill>
              <a:latin typeface="Arial" panose="020B0604020202020204" pitchFamily="34" charset="0"/>
              <a:cs typeface="Arial" panose="020B0604020202020204" pitchFamily="34" charset="0"/>
            </a:endParaRPr>
          </a:p>
          <a:p>
            <a:pPr marL="0" lvl="0" indent="0" algn="l" rtl="0">
              <a:spcBef>
                <a:spcPts val="1200"/>
              </a:spcBef>
              <a:spcAft>
                <a:spcPts val="1200"/>
              </a:spcAft>
              <a:buNone/>
            </a:pPr>
            <a:endParaRPr sz="2000" dirty="0">
              <a:solidFill>
                <a:schemeClr val="bg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A70E7-10A1-C64E-81AD-7A1DECE7A218}"/>
              </a:ext>
            </a:extLst>
          </p:cNvPr>
          <p:cNvSpPr>
            <a:spLocks noGrp="1"/>
          </p:cNvSpPr>
          <p:nvPr>
            <p:ph type="title"/>
          </p:nvPr>
        </p:nvSpPr>
        <p:spPr>
          <a:xfrm>
            <a:off x="729449" y="1322449"/>
            <a:ext cx="7890675" cy="3163825"/>
          </a:xfrm>
        </p:spPr>
        <p:txBody>
          <a:bodyPr>
            <a:normAutofit fontScale="90000"/>
          </a:bodyPr>
          <a:lstStyle/>
          <a:p>
            <a:r>
              <a:rPr lang="en-AU" sz="2400" b="1" i="1" dirty="0">
                <a:latin typeface="+mn-lt"/>
              </a:rPr>
              <a:t>1.Does linguistic theory—and semantic theory in particular—help in the goals of those working actively in the maintenance/revitalization of Indigenous languages?</a:t>
            </a:r>
            <a:br>
              <a:rPr lang="en-AU" sz="2400" b="1" i="1" dirty="0">
                <a:latin typeface="+mn-lt"/>
              </a:rPr>
            </a:br>
            <a:br>
              <a:rPr lang="en-AU" sz="2400" b="1" i="1" dirty="0">
                <a:latin typeface="+mn-lt"/>
              </a:rPr>
            </a:br>
            <a:r>
              <a:rPr lang="en-AU" sz="2400" b="1" i="1" dirty="0">
                <a:latin typeface="+mn-lt"/>
              </a:rPr>
              <a:t>1. </a:t>
            </a:r>
            <a:r>
              <a:rPr lang="es-ES" sz="2400" dirty="0">
                <a:latin typeface="+mn-lt"/>
              </a:rPr>
              <a:t>¿Ayuda la teoría lingüística—y la teoría semántica en particular—en los objetivos de aquellos que trabajan activamente en el mantenimiento/revitalización de las lenguas indígenas?</a:t>
            </a:r>
            <a:br>
              <a:rPr lang="en-AU" sz="1800" b="1" i="1" dirty="0"/>
            </a:br>
            <a:br>
              <a:rPr lang="en-AU" sz="3600" b="1" i="1" dirty="0">
                <a:latin typeface="Lato"/>
                <a:ea typeface="Lato"/>
                <a:cs typeface="Lato"/>
                <a:sym typeface="Lato"/>
              </a:rPr>
            </a:br>
            <a:endParaRPr lang="en-US" dirty="0"/>
          </a:p>
        </p:txBody>
      </p:sp>
    </p:spTree>
    <p:extLst>
      <p:ext uri="{BB962C8B-B14F-4D97-AF65-F5344CB8AC3E}">
        <p14:creationId xmlns:p14="http://schemas.microsoft.com/office/powerpoint/2010/main" val="3999171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465F5-AE57-B048-97CF-0B182B4CF77F}"/>
              </a:ext>
            </a:extLst>
          </p:cNvPr>
          <p:cNvSpPr>
            <a:spLocks noGrp="1"/>
          </p:cNvSpPr>
          <p:nvPr>
            <p:ph type="title"/>
          </p:nvPr>
        </p:nvSpPr>
        <p:spPr>
          <a:xfrm>
            <a:off x="725851" y="1240251"/>
            <a:ext cx="7692299" cy="934778"/>
          </a:xfrm>
        </p:spPr>
        <p:txBody>
          <a:bodyPr>
            <a:noAutofit/>
          </a:bodyPr>
          <a:lstStyle/>
          <a:p>
            <a:r>
              <a:rPr lang="en-US" sz="1800" dirty="0"/>
              <a:t>Traditional Grammars vs. Theoretically informed grammars/</a:t>
            </a:r>
            <a:r>
              <a:rPr lang="en-US" sz="1800" dirty="0" err="1"/>
              <a:t>Gramáticas</a:t>
            </a:r>
            <a:r>
              <a:rPr lang="en-US" sz="1800" dirty="0"/>
              <a:t> </a:t>
            </a:r>
            <a:r>
              <a:rPr lang="en-US" sz="1800" dirty="0" err="1"/>
              <a:t>tradicionales</a:t>
            </a:r>
            <a:r>
              <a:rPr lang="en-US" sz="1800" dirty="0"/>
              <a:t> vs. </a:t>
            </a:r>
            <a:r>
              <a:rPr lang="en-US" sz="1800" dirty="0" err="1"/>
              <a:t>gramáticas</a:t>
            </a:r>
            <a:r>
              <a:rPr lang="en-US" sz="1800" dirty="0"/>
              <a:t> con bases </a:t>
            </a:r>
            <a:r>
              <a:rPr lang="en-US" sz="1800" dirty="0" err="1"/>
              <a:t>téoricas</a:t>
            </a:r>
            <a:r>
              <a:rPr lang="en-US" sz="1800" dirty="0"/>
              <a:t> </a:t>
            </a:r>
          </a:p>
        </p:txBody>
      </p:sp>
      <p:sp>
        <p:nvSpPr>
          <p:cNvPr id="3" name="Text Placeholder 2">
            <a:extLst>
              <a:ext uri="{FF2B5EF4-FFF2-40B4-BE49-F238E27FC236}">
                <a16:creationId xmlns:a16="http://schemas.microsoft.com/office/drawing/2014/main" id="{40826376-0D6E-2141-A840-DE7DC27749D6}"/>
              </a:ext>
            </a:extLst>
          </p:cNvPr>
          <p:cNvSpPr>
            <a:spLocks noGrp="1"/>
          </p:cNvSpPr>
          <p:nvPr>
            <p:ph type="body" idx="1"/>
          </p:nvPr>
        </p:nvSpPr>
        <p:spPr>
          <a:xfrm>
            <a:off x="825622" y="2078875"/>
            <a:ext cx="7592527" cy="2777210"/>
          </a:xfrm>
        </p:spPr>
        <p:txBody>
          <a:bodyPr>
            <a:normAutofit fontScale="85000" lnSpcReduction="20000"/>
          </a:bodyPr>
          <a:lstStyle/>
          <a:p>
            <a:endParaRPr lang="en-US" dirty="0">
              <a:solidFill>
                <a:srgbClr val="000000"/>
              </a:solidFill>
            </a:endParaRPr>
          </a:p>
          <a:p>
            <a:r>
              <a:rPr lang="en-US" i="1" dirty="0">
                <a:solidFill>
                  <a:srgbClr val="000000"/>
                </a:solidFill>
              </a:rPr>
              <a:t>We can find grammars that equate</a:t>
            </a:r>
          </a:p>
          <a:p>
            <a:pPr marL="146050" indent="0">
              <a:buNone/>
            </a:pPr>
            <a:r>
              <a:rPr lang="en-US" i="1" dirty="0">
                <a:solidFill>
                  <a:srgbClr val="000000"/>
                </a:solidFill>
              </a:rPr>
              <a:t>        forms in the Indigenous languages</a:t>
            </a:r>
          </a:p>
          <a:p>
            <a:pPr marL="146050" indent="0">
              <a:buNone/>
            </a:pPr>
            <a:r>
              <a:rPr lang="en-US" i="1" dirty="0">
                <a:solidFill>
                  <a:srgbClr val="000000"/>
                </a:solidFill>
              </a:rPr>
              <a:t>        to socially-dominant languages. For example, </a:t>
            </a:r>
          </a:p>
          <a:p>
            <a:pPr marL="146050" indent="0">
              <a:buNone/>
            </a:pPr>
            <a:r>
              <a:rPr lang="en-US" i="1" dirty="0">
                <a:solidFill>
                  <a:srgbClr val="000000"/>
                </a:solidFill>
              </a:rPr>
              <a:t>        the Quechua form –</a:t>
            </a:r>
            <a:r>
              <a:rPr lang="en-US" i="1" dirty="0" err="1">
                <a:solidFill>
                  <a:srgbClr val="000000"/>
                </a:solidFill>
              </a:rPr>
              <a:t>kuna</a:t>
            </a:r>
            <a:r>
              <a:rPr lang="en-US" i="1" dirty="0">
                <a:solidFill>
                  <a:srgbClr val="000000"/>
                </a:solidFill>
              </a:rPr>
              <a:t>  is treated as equivalent</a:t>
            </a:r>
          </a:p>
          <a:p>
            <a:pPr marL="146050" indent="0">
              <a:buNone/>
            </a:pPr>
            <a:r>
              <a:rPr lang="en-US" i="1" dirty="0">
                <a:solidFill>
                  <a:srgbClr val="000000"/>
                </a:solidFill>
              </a:rPr>
              <a:t>        to Spanish plural –s.    </a:t>
            </a:r>
          </a:p>
          <a:p>
            <a:endParaRPr lang="en-US" dirty="0">
              <a:solidFill>
                <a:srgbClr val="000000"/>
              </a:solidFill>
            </a:endParaRPr>
          </a:p>
          <a:p>
            <a:r>
              <a:rPr lang="es-ES" dirty="0">
                <a:solidFill>
                  <a:srgbClr val="000000"/>
                </a:solidFill>
              </a:rPr>
              <a:t>Podemos encontrar gramáticas que equiparan </a:t>
            </a:r>
          </a:p>
          <a:p>
            <a:pPr marL="146050" indent="0">
              <a:buNone/>
            </a:pPr>
            <a:r>
              <a:rPr lang="es-ES" dirty="0">
                <a:solidFill>
                  <a:srgbClr val="000000"/>
                </a:solidFill>
              </a:rPr>
              <a:t>        formas en las lenguas indígenas a las lenguas </a:t>
            </a:r>
          </a:p>
          <a:p>
            <a:pPr marL="146050" indent="0">
              <a:buNone/>
            </a:pPr>
            <a:r>
              <a:rPr lang="es-ES" dirty="0">
                <a:solidFill>
                  <a:srgbClr val="000000"/>
                </a:solidFill>
              </a:rPr>
              <a:t>        socialmente dominantes. Por ejemplo, la forma </a:t>
            </a:r>
          </a:p>
          <a:p>
            <a:pPr marL="146050" indent="0">
              <a:buNone/>
            </a:pPr>
            <a:r>
              <a:rPr lang="es-ES" dirty="0">
                <a:solidFill>
                  <a:srgbClr val="000000"/>
                </a:solidFill>
              </a:rPr>
              <a:t>       quechua –</a:t>
            </a:r>
            <a:r>
              <a:rPr lang="es-ES" i="1" dirty="0">
                <a:solidFill>
                  <a:srgbClr val="000000"/>
                </a:solidFill>
              </a:rPr>
              <a:t>kuna</a:t>
            </a:r>
            <a:r>
              <a:rPr lang="es-ES" dirty="0">
                <a:solidFill>
                  <a:srgbClr val="000000"/>
                </a:solidFill>
              </a:rPr>
              <a:t> se trata como equivalente al plural </a:t>
            </a:r>
          </a:p>
          <a:p>
            <a:pPr marL="146050" indent="0">
              <a:buNone/>
            </a:pPr>
            <a:r>
              <a:rPr lang="es-ES" dirty="0">
                <a:solidFill>
                  <a:srgbClr val="000000"/>
                </a:solidFill>
              </a:rPr>
              <a:t>        español –</a:t>
            </a:r>
            <a:r>
              <a:rPr lang="es-ES" i="1" dirty="0">
                <a:solidFill>
                  <a:srgbClr val="000000"/>
                </a:solidFill>
              </a:rPr>
              <a:t>s</a:t>
            </a:r>
            <a:r>
              <a:rPr lang="es-ES" dirty="0">
                <a:solidFill>
                  <a:srgbClr val="000000"/>
                </a:solidFill>
              </a:rPr>
              <a:t>.</a:t>
            </a:r>
            <a:endParaRPr lang="en-US" dirty="0">
              <a:solidFill>
                <a:srgbClr val="000000"/>
              </a:solidFill>
            </a:endParaRPr>
          </a:p>
          <a:p>
            <a:endParaRPr lang="en-US" dirty="0">
              <a:solidFill>
                <a:srgbClr val="000000"/>
              </a:solidFill>
            </a:endParaRPr>
          </a:p>
          <a:p>
            <a:r>
              <a:rPr lang="en-US" dirty="0">
                <a:solidFill>
                  <a:srgbClr val="000000"/>
                </a:solidFill>
              </a:rPr>
              <a:t>https://</a:t>
            </a:r>
            <a:r>
              <a:rPr lang="en-US" dirty="0" err="1">
                <a:solidFill>
                  <a:srgbClr val="000000"/>
                </a:solidFill>
              </a:rPr>
              <a:t>aprendamosquechua.wordpress.com</a:t>
            </a:r>
            <a:r>
              <a:rPr lang="en-US" dirty="0">
                <a:solidFill>
                  <a:srgbClr val="000000"/>
                </a:solidFill>
              </a:rPr>
              <a:t>/2010/10/19/leccion-2-el-plural/#:~:text=Uno%20de%20los%20sufijos%20m%C3%A1s,a%20la%20s%20del%20castellano.&amp;text=Wasimasikuna%3A%20Vecinos%2C%20vecinas.</a:t>
            </a:r>
          </a:p>
        </p:txBody>
      </p:sp>
      <p:pic>
        <p:nvPicPr>
          <p:cNvPr id="7" name="Picture 6" descr="A screenshot of a computer&#10;&#10;Description automatically generated with medium confidence">
            <a:extLst>
              <a:ext uri="{FF2B5EF4-FFF2-40B4-BE49-F238E27FC236}">
                <a16:creationId xmlns:a16="http://schemas.microsoft.com/office/drawing/2014/main" id="{614C4193-E91C-9541-9F4D-E3ABA74E2722}"/>
              </a:ext>
            </a:extLst>
          </p:cNvPr>
          <p:cNvPicPr>
            <a:picLocks noChangeAspect="1"/>
          </p:cNvPicPr>
          <p:nvPr/>
        </p:nvPicPr>
        <p:blipFill>
          <a:blip r:embed="rId2"/>
          <a:stretch>
            <a:fillRect/>
          </a:stretch>
        </p:blipFill>
        <p:spPr>
          <a:xfrm>
            <a:off x="4572000" y="2156657"/>
            <a:ext cx="3086100" cy="1358900"/>
          </a:xfrm>
          <a:prstGeom prst="rect">
            <a:avLst/>
          </a:prstGeom>
        </p:spPr>
      </p:pic>
      <p:pic>
        <p:nvPicPr>
          <p:cNvPr id="9" name="Picture 8">
            <a:extLst>
              <a:ext uri="{FF2B5EF4-FFF2-40B4-BE49-F238E27FC236}">
                <a16:creationId xmlns:a16="http://schemas.microsoft.com/office/drawing/2014/main" id="{00CDE52F-9F9E-F548-A0A7-5F1E22AFC3DB}"/>
              </a:ext>
            </a:extLst>
          </p:cNvPr>
          <p:cNvPicPr>
            <a:picLocks noChangeAspect="1"/>
          </p:cNvPicPr>
          <p:nvPr/>
        </p:nvPicPr>
        <p:blipFill>
          <a:blip r:embed="rId3"/>
          <a:stretch>
            <a:fillRect/>
          </a:stretch>
        </p:blipFill>
        <p:spPr>
          <a:xfrm>
            <a:off x="4495800" y="3614793"/>
            <a:ext cx="3162300" cy="266700"/>
          </a:xfrm>
          <a:prstGeom prst="rect">
            <a:avLst/>
          </a:prstGeom>
        </p:spPr>
      </p:pic>
    </p:spTree>
    <p:extLst>
      <p:ext uri="{BB962C8B-B14F-4D97-AF65-F5344CB8AC3E}">
        <p14:creationId xmlns:p14="http://schemas.microsoft.com/office/powerpoint/2010/main" val="33991321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36EAD-AEC4-9E4B-B681-5A2BE8C7C8C4}"/>
              </a:ext>
            </a:extLst>
          </p:cNvPr>
          <p:cNvSpPr>
            <a:spLocks noGrp="1"/>
          </p:cNvSpPr>
          <p:nvPr>
            <p:ph type="title"/>
          </p:nvPr>
        </p:nvSpPr>
        <p:spPr/>
        <p:txBody>
          <a:bodyPr>
            <a:normAutofit fontScale="90000"/>
          </a:bodyPr>
          <a:lstStyle/>
          <a:p>
            <a:r>
              <a:rPr lang="en-US" dirty="0"/>
              <a:t>Unmarked Inanimate Objects/</a:t>
            </a:r>
            <a:r>
              <a:rPr lang="en-US" dirty="0" err="1"/>
              <a:t>Objetos</a:t>
            </a:r>
            <a:br>
              <a:rPr lang="en-US" dirty="0"/>
            </a:br>
            <a:r>
              <a:rPr lang="en-US" dirty="0" err="1"/>
              <a:t>inanimados</a:t>
            </a:r>
            <a:r>
              <a:rPr lang="en-US" dirty="0"/>
              <a:t>  no </a:t>
            </a:r>
            <a:r>
              <a:rPr lang="en-US" dirty="0" err="1"/>
              <a:t>marcados</a:t>
            </a:r>
            <a:br>
              <a:rPr lang="en-US" dirty="0"/>
            </a:br>
            <a:endParaRPr lang="en-US" dirty="0"/>
          </a:p>
        </p:txBody>
      </p:sp>
      <p:sp>
        <p:nvSpPr>
          <p:cNvPr id="4" name="Google Shape;149;g22a7749ce6c_2_9">
            <a:extLst>
              <a:ext uri="{FF2B5EF4-FFF2-40B4-BE49-F238E27FC236}">
                <a16:creationId xmlns:a16="http://schemas.microsoft.com/office/drawing/2014/main" id="{5A62A46E-89E1-214E-A446-A90460BA571C}"/>
              </a:ext>
            </a:extLst>
          </p:cNvPr>
          <p:cNvSpPr txBox="1">
            <a:spLocks noGrp="1"/>
          </p:cNvSpPr>
          <p:nvPr>
            <p:ph type="body" idx="1"/>
          </p:nvPr>
        </p:nvSpPr>
        <p:spPr>
          <a:xfrm>
            <a:off x="804672" y="2571749"/>
            <a:ext cx="5989320" cy="1768225"/>
          </a:xfrm>
          <a:prstGeom prst="rect">
            <a:avLst/>
          </a:prstGeom>
        </p:spPr>
        <p:txBody>
          <a:bodyPr spcFirstLastPara="1" wrap="square" lIns="0" tIns="0" rIns="0" bIns="0" anchor="ctr" anchorCtr="0">
            <a:normAutofit fontScale="62500" lnSpcReduction="20000"/>
          </a:bodyPr>
          <a:lstStyle/>
          <a:p>
            <a:pPr marL="914400" indent="-381000">
              <a:spcBef>
                <a:spcPts val="0"/>
              </a:spcBef>
              <a:buClr>
                <a:srgbClr val="000000"/>
              </a:buClr>
              <a:buSzPts val="2400"/>
              <a:buAutoNum type="arabicParenBoth"/>
            </a:pPr>
            <a:endParaRPr lang="en-US" sz="2400" dirty="0">
              <a:solidFill>
                <a:srgbClr val="000000"/>
              </a:solidFill>
            </a:endParaRPr>
          </a:p>
          <a:p>
            <a:pPr marL="533400" indent="0">
              <a:spcBef>
                <a:spcPts val="0"/>
              </a:spcBef>
              <a:buClr>
                <a:srgbClr val="000000"/>
              </a:buClr>
              <a:buSzPts val="2400"/>
              <a:buNone/>
            </a:pPr>
            <a:r>
              <a:rPr lang="en-US" sz="2400" dirty="0">
                <a:solidFill>
                  <a:srgbClr val="000000"/>
                </a:solidFill>
              </a:rPr>
              <a:t>(1)	</a:t>
            </a:r>
            <a:r>
              <a:rPr lang="en-US" sz="2400" dirty="0" err="1">
                <a:solidFill>
                  <a:srgbClr val="000000"/>
                </a:solidFill>
              </a:rPr>
              <a:t>Manka</a:t>
            </a:r>
            <a:r>
              <a:rPr lang="en-US" sz="2400" dirty="0">
                <a:solidFill>
                  <a:srgbClr val="000000"/>
                </a:solidFill>
              </a:rPr>
              <a:t>-ta   ranti-</a:t>
            </a:r>
            <a:r>
              <a:rPr lang="en-US" sz="2400" dirty="0" err="1">
                <a:solidFill>
                  <a:srgbClr val="000000"/>
                </a:solidFill>
              </a:rPr>
              <a:t>rqa</a:t>
            </a:r>
            <a:r>
              <a:rPr lang="en-US" sz="2400" dirty="0">
                <a:solidFill>
                  <a:srgbClr val="000000"/>
                </a:solidFill>
              </a:rPr>
              <a:t>-</a:t>
            </a:r>
            <a:r>
              <a:rPr lang="en-US" sz="2400" dirty="0" err="1">
                <a:solidFill>
                  <a:srgbClr val="000000"/>
                </a:solidFill>
              </a:rPr>
              <a:t>ni</a:t>
            </a:r>
            <a:endParaRPr sz="2400" dirty="0">
              <a:solidFill>
                <a:srgbClr val="000000"/>
              </a:solidFill>
            </a:endParaRPr>
          </a:p>
          <a:p>
            <a:pPr indent="0">
              <a:spcBef>
                <a:spcPts val="0"/>
              </a:spcBef>
              <a:buNone/>
            </a:pPr>
            <a:r>
              <a:rPr lang="en-US" sz="2400" dirty="0">
                <a:solidFill>
                  <a:srgbClr val="000000"/>
                </a:solidFill>
              </a:rPr>
              <a:t>	Pot-ACC    buy-PST-1.S</a:t>
            </a:r>
            <a:endParaRPr sz="2400" dirty="0">
              <a:solidFill>
                <a:srgbClr val="000000"/>
              </a:solidFill>
            </a:endParaRPr>
          </a:p>
          <a:p>
            <a:pPr marL="457200" lvl="0" indent="457200" algn="l" rtl="0">
              <a:spcBef>
                <a:spcPts val="0"/>
              </a:spcBef>
              <a:spcAft>
                <a:spcPts val="0"/>
              </a:spcAft>
              <a:buNone/>
            </a:pPr>
            <a:r>
              <a:rPr lang="en-US" sz="2400" dirty="0">
                <a:solidFill>
                  <a:srgbClr val="000000"/>
                </a:solidFill>
              </a:rPr>
              <a:t>“I bought a pot/pots.”</a:t>
            </a:r>
            <a:endParaRPr sz="2400" dirty="0">
              <a:solidFill>
                <a:srgbClr val="000000"/>
              </a:solidFill>
            </a:endParaRPr>
          </a:p>
          <a:p>
            <a:pPr marL="457200" lvl="0" indent="457200" algn="l" rtl="0">
              <a:spcBef>
                <a:spcPts val="0"/>
              </a:spcBef>
              <a:spcAft>
                <a:spcPts val="0"/>
              </a:spcAft>
              <a:buNone/>
            </a:pPr>
            <a:endParaRPr sz="2400" dirty="0">
              <a:solidFill>
                <a:srgbClr val="000000"/>
              </a:solidFill>
            </a:endParaRPr>
          </a:p>
          <a:p>
            <a:pPr marL="0" indent="0">
              <a:spcBef>
                <a:spcPts val="0"/>
              </a:spcBef>
              <a:buNone/>
            </a:pPr>
            <a:r>
              <a:rPr lang="en-US" sz="2400" dirty="0">
                <a:solidFill>
                  <a:srgbClr val="000000"/>
                </a:solidFill>
              </a:rPr>
              <a:t>However, in Cuzco Quechua unmarked nouns are number neutral </a:t>
            </a:r>
          </a:p>
          <a:p>
            <a:pPr marL="0" indent="0">
              <a:spcBef>
                <a:spcPts val="0"/>
              </a:spcBef>
              <a:buNone/>
            </a:pPr>
            <a:r>
              <a:rPr lang="en-US" sz="2400" dirty="0">
                <a:solidFill>
                  <a:srgbClr val="000000"/>
                </a:solidFill>
              </a:rPr>
              <a:t>Sin embargo, </a:t>
            </a:r>
            <a:r>
              <a:rPr lang="en-US" sz="2400" dirty="0" err="1">
                <a:solidFill>
                  <a:srgbClr val="000000"/>
                </a:solidFill>
              </a:rPr>
              <a:t>en</a:t>
            </a:r>
            <a:r>
              <a:rPr lang="en-US" sz="2400" dirty="0">
                <a:solidFill>
                  <a:srgbClr val="000000"/>
                </a:solidFill>
              </a:rPr>
              <a:t> </a:t>
            </a:r>
            <a:r>
              <a:rPr lang="en-US" sz="2400" dirty="0" err="1">
                <a:solidFill>
                  <a:srgbClr val="000000"/>
                </a:solidFill>
              </a:rPr>
              <a:t>quechua</a:t>
            </a:r>
            <a:r>
              <a:rPr lang="en-US" sz="2400" dirty="0">
                <a:solidFill>
                  <a:srgbClr val="000000"/>
                </a:solidFill>
              </a:rPr>
              <a:t> </a:t>
            </a:r>
            <a:r>
              <a:rPr lang="en-US" sz="2400" dirty="0" err="1">
                <a:solidFill>
                  <a:srgbClr val="000000"/>
                </a:solidFill>
              </a:rPr>
              <a:t>cusqueño</a:t>
            </a:r>
            <a:r>
              <a:rPr lang="en-US" sz="2400" dirty="0">
                <a:solidFill>
                  <a:srgbClr val="000000"/>
                </a:solidFill>
              </a:rPr>
              <a:t> los </a:t>
            </a:r>
            <a:r>
              <a:rPr lang="en-US" sz="2400" dirty="0" err="1">
                <a:solidFill>
                  <a:srgbClr val="000000"/>
                </a:solidFill>
              </a:rPr>
              <a:t>sustantivos</a:t>
            </a:r>
            <a:r>
              <a:rPr lang="en-US" sz="2400" dirty="0">
                <a:solidFill>
                  <a:srgbClr val="000000"/>
                </a:solidFill>
              </a:rPr>
              <a:t> </a:t>
            </a:r>
            <a:r>
              <a:rPr lang="en-US" sz="2400" dirty="0" err="1">
                <a:solidFill>
                  <a:srgbClr val="000000"/>
                </a:solidFill>
              </a:rPr>
              <a:t>tienen</a:t>
            </a:r>
            <a:r>
              <a:rPr lang="en-US" sz="2400" dirty="0">
                <a:solidFill>
                  <a:srgbClr val="000000"/>
                </a:solidFill>
              </a:rPr>
              <a:t> </a:t>
            </a:r>
            <a:r>
              <a:rPr lang="en-US" sz="2400" dirty="0" err="1">
                <a:solidFill>
                  <a:srgbClr val="000000"/>
                </a:solidFill>
              </a:rPr>
              <a:t>número</a:t>
            </a:r>
            <a:r>
              <a:rPr lang="en-US" sz="2400" dirty="0">
                <a:solidFill>
                  <a:srgbClr val="000000"/>
                </a:solidFill>
              </a:rPr>
              <a:t> </a:t>
            </a:r>
            <a:r>
              <a:rPr lang="en-US" sz="2400" dirty="0" err="1">
                <a:solidFill>
                  <a:srgbClr val="000000"/>
                </a:solidFill>
              </a:rPr>
              <a:t>neutro</a:t>
            </a:r>
            <a:r>
              <a:rPr lang="en-US" sz="2400" dirty="0">
                <a:solidFill>
                  <a:srgbClr val="000000"/>
                </a:solidFill>
              </a:rPr>
              <a:t>.</a:t>
            </a:r>
          </a:p>
        </p:txBody>
      </p:sp>
      <p:pic>
        <p:nvPicPr>
          <p:cNvPr id="5" name="Google Shape;150;g22a7749ce6c_2_9">
            <a:extLst>
              <a:ext uri="{FF2B5EF4-FFF2-40B4-BE49-F238E27FC236}">
                <a16:creationId xmlns:a16="http://schemas.microsoft.com/office/drawing/2014/main" id="{EA504841-7FD5-CA47-88FA-F0375ECB3E55}"/>
              </a:ext>
            </a:extLst>
          </p:cNvPr>
          <p:cNvPicPr preferRelativeResize="0"/>
          <p:nvPr/>
        </p:nvPicPr>
        <p:blipFill>
          <a:blip r:embed="rId2">
            <a:alphaModFix/>
          </a:blip>
          <a:stretch>
            <a:fillRect/>
          </a:stretch>
        </p:blipFill>
        <p:spPr>
          <a:xfrm>
            <a:off x="6992551" y="1318650"/>
            <a:ext cx="1719924" cy="1650065"/>
          </a:xfrm>
          <a:prstGeom prst="rect">
            <a:avLst/>
          </a:prstGeom>
          <a:noFill/>
          <a:ln>
            <a:noFill/>
          </a:ln>
        </p:spPr>
      </p:pic>
      <p:pic>
        <p:nvPicPr>
          <p:cNvPr id="6" name="Google Shape;151;g22a7749ce6c_2_9">
            <a:extLst>
              <a:ext uri="{FF2B5EF4-FFF2-40B4-BE49-F238E27FC236}">
                <a16:creationId xmlns:a16="http://schemas.microsoft.com/office/drawing/2014/main" id="{4221D588-FC06-2947-8BEF-81F35AA92003}"/>
              </a:ext>
            </a:extLst>
          </p:cNvPr>
          <p:cNvPicPr preferRelativeResize="0"/>
          <p:nvPr/>
        </p:nvPicPr>
        <p:blipFill>
          <a:blip r:embed="rId3">
            <a:alphaModFix/>
          </a:blip>
          <a:stretch>
            <a:fillRect/>
          </a:stretch>
        </p:blipFill>
        <p:spPr>
          <a:xfrm>
            <a:off x="6894576" y="3193741"/>
            <a:ext cx="1819656" cy="1650065"/>
          </a:xfrm>
          <a:prstGeom prst="rect">
            <a:avLst/>
          </a:prstGeom>
          <a:noFill/>
          <a:ln>
            <a:noFill/>
          </a:ln>
        </p:spPr>
      </p:pic>
    </p:spTree>
    <p:extLst>
      <p:ext uri="{BB962C8B-B14F-4D97-AF65-F5344CB8AC3E}">
        <p14:creationId xmlns:p14="http://schemas.microsoft.com/office/powerpoint/2010/main" val="22968807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CC70A-5178-E4F6-D55E-6C431EDF9769}"/>
              </a:ext>
            </a:extLst>
          </p:cNvPr>
          <p:cNvSpPr>
            <a:spLocks noGrp="1"/>
          </p:cNvSpPr>
          <p:nvPr>
            <p:ph type="title"/>
          </p:nvPr>
        </p:nvSpPr>
        <p:spPr/>
        <p:txBody>
          <a:bodyPr>
            <a:normAutofit fontScale="90000"/>
          </a:bodyPr>
          <a:lstStyle/>
          <a:p>
            <a:r>
              <a:rPr lang="en-US" dirty="0"/>
              <a:t>Inanimate Objects with –</a:t>
            </a:r>
            <a:r>
              <a:rPr lang="en-US" i="1" dirty="0" err="1"/>
              <a:t>kuna</a:t>
            </a:r>
            <a:r>
              <a:rPr lang="en-US" i="1" dirty="0"/>
              <a:t>/</a:t>
            </a:r>
            <a:r>
              <a:rPr lang="en-US" i="1" dirty="0" err="1"/>
              <a:t>Objetos</a:t>
            </a:r>
            <a:r>
              <a:rPr lang="en-US" i="1" dirty="0"/>
              <a:t> </a:t>
            </a:r>
            <a:r>
              <a:rPr lang="en-US" i="1" dirty="0" err="1"/>
              <a:t>inanimados</a:t>
            </a:r>
            <a:r>
              <a:rPr lang="en-US" i="1" dirty="0"/>
              <a:t> con -</a:t>
            </a:r>
            <a:r>
              <a:rPr lang="en-US" i="1" dirty="0" err="1"/>
              <a:t>kuna</a:t>
            </a:r>
            <a:endParaRPr lang="en-US" i="1" dirty="0"/>
          </a:p>
        </p:txBody>
      </p:sp>
      <p:sp>
        <p:nvSpPr>
          <p:cNvPr id="3" name="Text Placeholder 2">
            <a:extLst>
              <a:ext uri="{FF2B5EF4-FFF2-40B4-BE49-F238E27FC236}">
                <a16:creationId xmlns:a16="http://schemas.microsoft.com/office/drawing/2014/main" id="{5AA67B75-03B1-E811-DE42-347A761E2FA9}"/>
              </a:ext>
            </a:extLst>
          </p:cNvPr>
          <p:cNvSpPr>
            <a:spLocks noGrp="1"/>
          </p:cNvSpPr>
          <p:nvPr>
            <p:ph type="body" idx="1"/>
          </p:nvPr>
        </p:nvSpPr>
        <p:spPr>
          <a:xfrm>
            <a:off x="355107" y="1077844"/>
            <a:ext cx="4077670" cy="3662832"/>
          </a:xfrm>
        </p:spPr>
        <p:txBody>
          <a:bodyPr>
            <a:normAutofit fontScale="92500" lnSpcReduction="20000"/>
          </a:bodyPr>
          <a:lstStyle/>
          <a:p>
            <a:pPr marL="171450" indent="0">
              <a:lnSpc>
                <a:spcPct val="120000"/>
              </a:lnSpc>
              <a:spcBef>
                <a:spcPts val="0"/>
              </a:spcBef>
            </a:pPr>
            <a:r>
              <a:rPr lang="en-US" dirty="0">
                <a:solidFill>
                  <a:srgbClr val="000000"/>
                </a:solidFill>
              </a:rPr>
              <a:t>(2) a.	Ima-ta-</a:t>
            </a:r>
            <a:r>
              <a:rPr lang="en-US" dirty="0" err="1">
                <a:solidFill>
                  <a:srgbClr val="000000"/>
                </a:solidFill>
              </a:rPr>
              <a:t>taq</a:t>
            </a:r>
            <a:r>
              <a:rPr lang="en-US" dirty="0">
                <a:solidFill>
                  <a:srgbClr val="000000"/>
                </a:solidFill>
              </a:rPr>
              <a:t>           </a:t>
            </a:r>
            <a:r>
              <a:rPr lang="en-US" dirty="0" err="1">
                <a:solidFill>
                  <a:srgbClr val="000000"/>
                </a:solidFill>
              </a:rPr>
              <a:t>riku-nki</a:t>
            </a:r>
            <a:r>
              <a:rPr lang="en-US" dirty="0">
                <a:solidFill>
                  <a:srgbClr val="000000"/>
                </a:solidFill>
              </a:rPr>
              <a:t>?</a:t>
            </a:r>
            <a:endParaRPr lang="en-US" dirty="0"/>
          </a:p>
          <a:p>
            <a:pPr marL="171450" indent="0" algn="just">
              <a:lnSpc>
                <a:spcPct val="120000"/>
              </a:lnSpc>
              <a:spcBef>
                <a:spcPts val="0"/>
              </a:spcBef>
            </a:pPr>
            <a:r>
              <a:rPr lang="en-US" dirty="0">
                <a:solidFill>
                  <a:srgbClr val="000000"/>
                </a:solidFill>
              </a:rPr>
              <a:t>	</a:t>
            </a:r>
            <a:r>
              <a:rPr lang="en-US" dirty="0" err="1">
                <a:solidFill>
                  <a:srgbClr val="000000"/>
                </a:solidFill>
              </a:rPr>
              <a:t>Indef</a:t>
            </a:r>
            <a:r>
              <a:rPr lang="en-US" dirty="0">
                <a:solidFill>
                  <a:srgbClr val="000000"/>
                </a:solidFill>
              </a:rPr>
              <a:t>-ACC-CONT  see-2.S</a:t>
            </a:r>
            <a:endParaRPr lang="en-US" dirty="0"/>
          </a:p>
          <a:p>
            <a:pPr marL="0" indent="0">
              <a:lnSpc>
                <a:spcPct val="120000"/>
              </a:lnSpc>
              <a:spcBef>
                <a:spcPts val="0"/>
              </a:spcBef>
            </a:pPr>
            <a:r>
              <a:rPr lang="en-US" dirty="0">
                <a:solidFill>
                  <a:srgbClr val="000000"/>
                </a:solidFill>
              </a:rPr>
              <a:t>	“What do you see?”</a:t>
            </a:r>
          </a:p>
          <a:p>
            <a:pPr marL="0" indent="0">
              <a:lnSpc>
                <a:spcPct val="120000"/>
              </a:lnSpc>
              <a:spcBef>
                <a:spcPts val="0"/>
              </a:spcBef>
            </a:pPr>
            <a:endParaRPr lang="en-US" dirty="0"/>
          </a:p>
          <a:p>
            <a:pPr marL="676275" indent="-333375" algn="just">
              <a:lnSpc>
                <a:spcPct val="120000"/>
              </a:lnSpc>
              <a:spcBef>
                <a:spcPts val="0"/>
              </a:spcBef>
            </a:pPr>
            <a:r>
              <a:rPr lang="en-US" dirty="0">
                <a:solidFill>
                  <a:srgbClr val="000000"/>
                </a:solidFill>
              </a:rPr>
              <a:t> b.          	</a:t>
            </a:r>
            <a:r>
              <a:rPr lang="en-US" dirty="0" err="1">
                <a:solidFill>
                  <a:srgbClr val="000000"/>
                </a:solidFill>
              </a:rPr>
              <a:t>Manka</a:t>
            </a:r>
            <a:r>
              <a:rPr lang="en-US" dirty="0">
                <a:solidFill>
                  <a:srgbClr val="000000"/>
                </a:solidFill>
              </a:rPr>
              <a:t>-</a:t>
            </a:r>
            <a:r>
              <a:rPr lang="en-US" dirty="0" err="1">
                <a:solidFill>
                  <a:srgbClr val="000000"/>
                </a:solidFill>
              </a:rPr>
              <a:t>kuna</a:t>
            </a:r>
            <a:r>
              <a:rPr lang="en-US" dirty="0">
                <a:solidFill>
                  <a:srgbClr val="000000"/>
                </a:solidFill>
              </a:rPr>
              <a:t>-ta-m.</a:t>
            </a:r>
            <a:endParaRPr lang="en-US" dirty="0"/>
          </a:p>
          <a:p>
            <a:pPr marL="676275" indent="0" algn="just">
              <a:lnSpc>
                <a:spcPct val="120000"/>
              </a:lnSpc>
              <a:spcBef>
                <a:spcPts val="0"/>
              </a:spcBef>
            </a:pPr>
            <a:r>
              <a:rPr lang="en-US" dirty="0">
                <a:solidFill>
                  <a:srgbClr val="000000"/>
                </a:solidFill>
              </a:rPr>
              <a:t>	Pot-PL-ACC-F.EV.</a:t>
            </a:r>
            <a:endParaRPr lang="en-US" dirty="0"/>
          </a:p>
          <a:p>
            <a:pPr marL="676275" indent="0" algn="just">
              <a:lnSpc>
                <a:spcPct val="120000"/>
              </a:lnSpc>
              <a:spcBef>
                <a:spcPts val="0"/>
              </a:spcBef>
            </a:pPr>
            <a:r>
              <a:rPr lang="en-US" dirty="0">
                <a:solidFill>
                  <a:srgbClr val="000000"/>
                </a:solidFill>
              </a:rPr>
              <a:t>	“Different types of pots”</a:t>
            </a:r>
            <a:endParaRPr lang="en-US" dirty="0"/>
          </a:p>
          <a:p>
            <a:pPr marL="0" indent="0">
              <a:lnSpc>
                <a:spcPct val="110000"/>
              </a:lnSpc>
              <a:spcBef>
                <a:spcPts val="0"/>
              </a:spcBef>
            </a:pPr>
            <a:endParaRPr lang="en-US" i="1" dirty="0">
              <a:solidFill>
                <a:srgbClr val="000000"/>
              </a:solidFill>
            </a:endParaRPr>
          </a:p>
          <a:p>
            <a:pPr marL="0" indent="0">
              <a:lnSpc>
                <a:spcPct val="110000"/>
              </a:lnSpc>
              <a:spcBef>
                <a:spcPts val="0"/>
              </a:spcBef>
            </a:pPr>
            <a:r>
              <a:rPr lang="en-US" i="1" dirty="0">
                <a:solidFill>
                  <a:srgbClr val="000000"/>
                </a:solidFill>
              </a:rPr>
              <a:t>A) a group of pots of different types, B) a plurality of groups of pots of different types,  C) a combination of A+B</a:t>
            </a:r>
            <a:endParaRPr lang="en-US" i="1" dirty="0"/>
          </a:p>
          <a:p>
            <a:pPr marL="0" indent="0"/>
            <a:r>
              <a:rPr lang="es-ES" dirty="0">
                <a:solidFill>
                  <a:srgbClr val="000000"/>
                </a:solidFill>
              </a:rPr>
              <a:t>En quechua –</a:t>
            </a:r>
            <a:r>
              <a:rPr lang="es-ES" i="1" dirty="0">
                <a:solidFill>
                  <a:srgbClr val="000000"/>
                </a:solidFill>
              </a:rPr>
              <a:t>kuna</a:t>
            </a:r>
            <a:r>
              <a:rPr lang="es-ES" dirty="0">
                <a:solidFill>
                  <a:srgbClr val="000000"/>
                </a:solidFill>
              </a:rPr>
              <a:t> puede referir a: A) un grupo de ollas de diferentes tipos, B) una pluralidad de grupos de ollas de diferentes tipos, C) una combinación de A+B. D) No puede referir a un grupo de ollas del mismo tipo.</a:t>
            </a:r>
          </a:p>
          <a:p>
            <a:pPr marL="0" indent="0"/>
            <a:endParaRPr lang="en-US" dirty="0">
              <a:solidFill>
                <a:srgbClr val="000000"/>
              </a:solidFill>
            </a:endParaRPr>
          </a:p>
          <a:p>
            <a:pPr marL="0" indent="0"/>
            <a:r>
              <a:rPr lang="en-US" i="1" dirty="0">
                <a:solidFill>
                  <a:srgbClr val="000000"/>
                </a:solidFill>
              </a:rPr>
              <a:t>If –</a:t>
            </a:r>
            <a:r>
              <a:rPr lang="en-US" i="1" dirty="0" err="1">
                <a:solidFill>
                  <a:srgbClr val="000000"/>
                </a:solidFill>
              </a:rPr>
              <a:t>kuna</a:t>
            </a:r>
            <a:r>
              <a:rPr lang="en-US" i="1" dirty="0">
                <a:solidFill>
                  <a:srgbClr val="000000"/>
                </a:solidFill>
              </a:rPr>
              <a:t> were equivalent to –s, then we would expect D  to be a possible interpretation in Quechua, but it is not.</a:t>
            </a:r>
          </a:p>
          <a:p>
            <a:pPr marL="0" indent="0"/>
            <a:r>
              <a:rPr lang="es-ES" dirty="0">
                <a:solidFill>
                  <a:srgbClr val="000000"/>
                </a:solidFill>
              </a:rPr>
              <a:t>Si –</a:t>
            </a:r>
            <a:r>
              <a:rPr lang="es-ES" i="1" dirty="0">
                <a:solidFill>
                  <a:srgbClr val="000000"/>
                </a:solidFill>
              </a:rPr>
              <a:t>kuna</a:t>
            </a:r>
            <a:r>
              <a:rPr lang="es-ES" dirty="0">
                <a:solidFill>
                  <a:srgbClr val="000000"/>
                </a:solidFill>
              </a:rPr>
              <a:t> fuera equivalente a –</a:t>
            </a:r>
            <a:r>
              <a:rPr lang="es-ES" i="1" dirty="0">
                <a:solidFill>
                  <a:srgbClr val="000000"/>
                </a:solidFill>
              </a:rPr>
              <a:t>s</a:t>
            </a:r>
            <a:r>
              <a:rPr lang="es-ES" dirty="0">
                <a:solidFill>
                  <a:srgbClr val="000000"/>
                </a:solidFill>
              </a:rPr>
              <a:t>, esperaríamos que D fuera una interpretación posible en quechua, pero no lo es.</a:t>
            </a:r>
            <a:endParaRPr lang="en-US" dirty="0">
              <a:solidFill>
                <a:srgbClr val="000000"/>
              </a:solidFill>
            </a:endParaRPr>
          </a:p>
        </p:txBody>
      </p:sp>
      <p:sp>
        <p:nvSpPr>
          <p:cNvPr id="4" name="Text Placeholder 3">
            <a:extLst>
              <a:ext uri="{FF2B5EF4-FFF2-40B4-BE49-F238E27FC236}">
                <a16:creationId xmlns:a16="http://schemas.microsoft.com/office/drawing/2014/main" id="{C364B3DF-9F1D-A331-325C-BDED2A2ED623}"/>
              </a:ext>
            </a:extLst>
          </p:cNvPr>
          <p:cNvSpPr>
            <a:spLocks noGrp="1"/>
          </p:cNvSpPr>
          <p:nvPr>
            <p:ph type="body" idx="2"/>
          </p:nvPr>
        </p:nvSpPr>
        <p:spPr>
          <a:xfrm>
            <a:off x="4572000" y="758809"/>
            <a:ext cx="4423297" cy="2990231"/>
          </a:xfrm>
          <a:ln>
            <a:solidFill>
              <a:schemeClr val="accent1"/>
            </a:solidFill>
          </a:ln>
        </p:spPr>
        <p:txBody>
          <a:bodyPr>
            <a:normAutofit fontScale="92500" lnSpcReduction="10000"/>
          </a:bodyPr>
          <a:lstStyle/>
          <a:p>
            <a:r>
              <a:rPr lang="en-US" b="1" i="1" dirty="0"/>
              <a:t>-</a:t>
            </a:r>
            <a:r>
              <a:rPr lang="en-US" b="1" i="1" dirty="0" err="1"/>
              <a:t>kuna</a:t>
            </a:r>
            <a:endParaRPr lang="en-US" b="1" i="1" dirty="0"/>
          </a:p>
          <a:p>
            <a:r>
              <a:rPr lang="en-US" b="1" dirty="0"/>
              <a:t>A</a:t>
            </a:r>
          </a:p>
          <a:p>
            <a:endParaRPr lang="en-US" dirty="0"/>
          </a:p>
          <a:p>
            <a:endParaRPr lang="en-US" dirty="0"/>
          </a:p>
          <a:p>
            <a:endParaRPr lang="en-US" dirty="0"/>
          </a:p>
          <a:p>
            <a:r>
              <a:rPr lang="en-US" b="1" dirty="0"/>
              <a:t>B</a:t>
            </a:r>
          </a:p>
          <a:p>
            <a:endParaRPr lang="en-US" dirty="0"/>
          </a:p>
          <a:p>
            <a:endParaRPr lang="en-US" dirty="0"/>
          </a:p>
          <a:p>
            <a:endParaRPr lang="en-US" dirty="0"/>
          </a:p>
          <a:p>
            <a:r>
              <a:rPr lang="en-US" b="1" dirty="0"/>
              <a:t>C</a:t>
            </a:r>
          </a:p>
          <a:p>
            <a:r>
              <a:rPr lang="en-US" b="1" dirty="0"/>
              <a:t>  C =  A + B</a:t>
            </a:r>
          </a:p>
        </p:txBody>
      </p:sp>
      <p:pic>
        <p:nvPicPr>
          <p:cNvPr id="5" name="Picture 5">
            <a:extLst>
              <a:ext uri="{FF2B5EF4-FFF2-40B4-BE49-F238E27FC236}">
                <a16:creationId xmlns:a16="http://schemas.microsoft.com/office/drawing/2014/main" id="{A946D810-A09D-3C75-5C7F-D314896188A3}"/>
              </a:ext>
            </a:extLst>
          </p:cNvPr>
          <p:cNvPicPr>
            <a:picLocks noChangeAspect="1"/>
          </p:cNvPicPr>
          <p:nvPr/>
        </p:nvPicPr>
        <p:blipFill>
          <a:blip r:embed="rId2"/>
          <a:stretch>
            <a:fillRect/>
          </a:stretch>
        </p:blipFill>
        <p:spPr>
          <a:xfrm>
            <a:off x="5386743" y="1077844"/>
            <a:ext cx="1770349" cy="1160033"/>
          </a:xfrm>
          <a:prstGeom prst="rect">
            <a:avLst/>
          </a:prstGeom>
        </p:spPr>
      </p:pic>
      <p:pic>
        <p:nvPicPr>
          <p:cNvPr id="6" name="Picture 6" descr="A picture containing pot, paper, plant, lined&#10;&#10;Description automatically generated">
            <a:extLst>
              <a:ext uri="{FF2B5EF4-FFF2-40B4-BE49-F238E27FC236}">
                <a16:creationId xmlns:a16="http://schemas.microsoft.com/office/drawing/2014/main" id="{0DF97DF7-9765-F1BB-BEF0-C14E7C92AB93}"/>
              </a:ext>
            </a:extLst>
          </p:cNvPr>
          <p:cNvPicPr>
            <a:picLocks noChangeAspect="1"/>
          </p:cNvPicPr>
          <p:nvPr/>
        </p:nvPicPr>
        <p:blipFill>
          <a:blip r:embed="rId3"/>
          <a:stretch>
            <a:fillRect/>
          </a:stretch>
        </p:blipFill>
        <p:spPr>
          <a:xfrm>
            <a:off x="4643793" y="2616066"/>
            <a:ext cx="1485900" cy="906362"/>
          </a:xfrm>
          <a:prstGeom prst="rect">
            <a:avLst/>
          </a:prstGeom>
        </p:spPr>
      </p:pic>
      <p:pic>
        <p:nvPicPr>
          <p:cNvPr id="7" name="Picture 7" descr="A picture containing several, surrounded, cluttered&#10;&#10;Description automatically generated">
            <a:extLst>
              <a:ext uri="{FF2B5EF4-FFF2-40B4-BE49-F238E27FC236}">
                <a16:creationId xmlns:a16="http://schemas.microsoft.com/office/drawing/2014/main" id="{48A1068D-8EB0-5718-DF05-EC5E0195BD47}"/>
              </a:ext>
            </a:extLst>
          </p:cNvPr>
          <p:cNvPicPr>
            <a:picLocks noChangeAspect="1"/>
          </p:cNvPicPr>
          <p:nvPr/>
        </p:nvPicPr>
        <p:blipFill>
          <a:blip r:embed="rId4"/>
          <a:stretch>
            <a:fillRect/>
          </a:stretch>
        </p:blipFill>
        <p:spPr>
          <a:xfrm>
            <a:off x="6267198" y="2592482"/>
            <a:ext cx="1256273" cy="939391"/>
          </a:xfrm>
          <a:prstGeom prst="rect">
            <a:avLst/>
          </a:prstGeom>
        </p:spPr>
      </p:pic>
      <p:pic>
        <p:nvPicPr>
          <p:cNvPr id="9" name="Google Shape;201;g2143f28d5c1_0_2" descr="A picture containing indoor, set, pot, displayed&#10;&#10;Description automatically generated">
            <a:extLst>
              <a:ext uri="{FF2B5EF4-FFF2-40B4-BE49-F238E27FC236}">
                <a16:creationId xmlns:a16="http://schemas.microsoft.com/office/drawing/2014/main" id="{5FC13A6C-B86F-3E82-B553-187FEF3A397D}"/>
              </a:ext>
            </a:extLst>
          </p:cNvPr>
          <p:cNvPicPr preferRelativeResize="0"/>
          <p:nvPr/>
        </p:nvPicPr>
        <p:blipFill>
          <a:blip r:embed="rId5">
            <a:alphaModFix/>
          </a:blip>
          <a:stretch>
            <a:fillRect/>
          </a:stretch>
        </p:blipFill>
        <p:spPr>
          <a:xfrm>
            <a:off x="7702587" y="2605363"/>
            <a:ext cx="1179249" cy="906362"/>
          </a:xfrm>
          <a:prstGeom prst="rect">
            <a:avLst/>
          </a:prstGeom>
          <a:noFill/>
          <a:ln>
            <a:noFill/>
          </a:ln>
        </p:spPr>
      </p:pic>
      <p:pic>
        <p:nvPicPr>
          <p:cNvPr id="10" name="Google Shape;201;g2143f28d5c1_0_2" descr="A picture containing indoor, set, pot, displayed&#10;&#10;Description automatically generated">
            <a:extLst>
              <a:ext uri="{FF2B5EF4-FFF2-40B4-BE49-F238E27FC236}">
                <a16:creationId xmlns:a16="http://schemas.microsoft.com/office/drawing/2014/main" id="{EFA655E5-6806-0545-9849-1292BF432640}"/>
              </a:ext>
            </a:extLst>
          </p:cNvPr>
          <p:cNvPicPr preferRelativeResize="0"/>
          <p:nvPr/>
        </p:nvPicPr>
        <p:blipFill>
          <a:blip r:embed="rId5">
            <a:alphaModFix/>
          </a:blip>
          <a:stretch>
            <a:fillRect/>
          </a:stretch>
        </p:blipFill>
        <p:spPr>
          <a:xfrm>
            <a:off x="7702588" y="1201283"/>
            <a:ext cx="1218595" cy="965877"/>
          </a:xfrm>
          <a:prstGeom prst="rect">
            <a:avLst/>
          </a:prstGeom>
          <a:noFill/>
          <a:ln>
            <a:noFill/>
          </a:ln>
        </p:spPr>
      </p:pic>
      <p:pic>
        <p:nvPicPr>
          <p:cNvPr id="11" name="Picture 10" descr="A picture containing shape&#10;&#10;Description automatically generated">
            <a:extLst>
              <a:ext uri="{FF2B5EF4-FFF2-40B4-BE49-F238E27FC236}">
                <a16:creationId xmlns:a16="http://schemas.microsoft.com/office/drawing/2014/main" id="{E6ACB59F-E1D0-3B46-8426-7A44CC66C2A8}"/>
              </a:ext>
            </a:extLst>
          </p:cNvPr>
          <p:cNvPicPr>
            <a:picLocks noChangeAspect="1"/>
          </p:cNvPicPr>
          <p:nvPr/>
        </p:nvPicPr>
        <p:blipFill>
          <a:blip r:embed="rId6"/>
          <a:stretch>
            <a:fillRect/>
          </a:stretch>
        </p:blipFill>
        <p:spPr>
          <a:xfrm>
            <a:off x="7474366" y="827783"/>
            <a:ext cx="1660154" cy="1660154"/>
          </a:xfrm>
          <a:prstGeom prst="rect">
            <a:avLst/>
          </a:prstGeom>
        </p:spPr>
      </p:pic>
      <p:sp>
        <p:nvSpPr>
          <p:cNvPr id="12" name="TextBox 11">
            <a:extLst>
              <a:ext uri="{FF2B5EF4-FFF2-40B4-BE49-F238E27FC236}">
                <a16:creationId xmlns:a16="http://schemas.microsoft.com/office/drawing/2014/main" id="{30081E14-DD50-F14E-B88B-A55B876FE8C5}"/>
              </a:ext>
            </a:extLst>
          </p:cNvPr>
          <p:cNvSpPr txBox="1"/>
          <p:nvPr/>
        </p:nvSpPr>
        <p:spPr>
          <a:xfrm>
            <a:off x="7388078" y="1286383"/>
            <a:ext cx="314510" cy="307777"/>
          </a:xfrm>
          <a:prstGeom prst="rect">
            <a:avLst/>
          </a:prstGeom>
          <a:noFill/>
        </p:spPr>
        <p:txBody>
          <a:bodyPr wrap="none" rtlCol="0">
            <a:spAutoFit/>
          </a:bodyPr>
          <a:lstStyle/>
          <a:p>
            <a:r>
              <a:rPr lang="en-US" dirty="0"/>
              <a:t>D</a:t>
            </a:r>
          </a:p>
        </p:txBody>
      </p:sp>
      <p:sp>
        <p:nvSpPr>
          <p:cNvPr id="14" name="Right Arrow 13">
            <a:extLst>
              <a:ext uri="{FF2B5EF4-FFF2-40B4-BE49-F238E27FC236}">
                <a16:creationId xmlns:a16="http://schemas.microsoft.com/office/drawing/2014/main" id="{F2091456-4691-4749-9C78-CF80E531DC69}"/>
              </a:ext>
            </a:extLst>
          </p:cNvPr>
          <p:cNvSpPr/>
          <p:nvPr/>
        </p:nvSpPr>
        <p:spPr>
          <a:xfrm>
            <a:off x="3895344" y="1828800"/>
            <a:ext cx="401646" cy="1828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483853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642864" y="172209"/>
            <a:ext cx="7858272" cy="6986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latin typeface="+mn-lt"/>
              </a:rPr>
              <a:t>How Spanish-like is -</a:t>
            </a:r>
            <a:r>
              <a:rPr lang="en-US" sz="1800" i="1" dirty="0">
                <a:latin typeface="+mn-lt"/>
              </a:rPr>
              <a:t>s </a:t>
            </a:r>
            <a:r>
              <a:rPr lang="en-US" sz="1800" dirty="0">
                <a:latin typeface="+mn-lt"/>
              </a:rPr>
              <a:t>in Quechua?/</a:t>
            </a:r>
            <a:r>
              <a:rPr lang="es-ES" sz="1800" dirty="0">
                <a:latin typeface="+mn-lt"/>
              </a:rPr>
              <a:t>¿Es el sufijo –s en quechua igual que en español ?</a:t>
            </a:r>
            <a:endParaRPr sz="1800" dirty="0">
              <a:latin typeface="+mn-lt"/>
            </a:endParaRPr>
          </a:p>
        </p:txBody>
      </p:sp>
      <p:sp>
        <p:nvSpPr>
          <p:cNvPr id="93" name="Google Shape;93;p14"/>
          <p:cNvSpPr txBox="1">
            <a:spLocks noGrp="1"/>
          </p:cNvSpPr>
          <p:nvPr>
            <p:ph type="body" idx="1"/>
          </p:nvPr>
        </p:nvSpPr>
        <p:spPr>
          <a:xfrm>
            <a:off x="438150" y="1295400"/>
            <a:ext cx="8474549" cy="37528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i="1" dirty="0">
                <a:solidFill>
                  <a:srgbClr val="000000"/>
                </a:solidFill>
                <a:latin typeface="+mn-lt"/>
              </a:rPr>
              <a:t>Furthermore, Bolivian Quechua speakers with influence from Spanish are substituting the –</a:t>
            </a:r>
            <a:r>
              <a:rPr lang="en" sz="1200" i="1" dirty="0" err="1">
                <a:solidFill>
                  <a:srgbClr val="000000"/>
                </a:solidFill>
                <a:latin typeface="+mn-lt"/>
              </a:rPr>
              <a:t>kuna</a:t>
            </a:r>
            <a:r>
              <a:rPr lang="en" sz="1200" i="1" dirty="0">
                <a:solidFill>
                  <a:srgbClr val="000000"/>
                </a:solidFill>
                <a:latin typeface="+mn-lt"/>
              </a:rPr>
              <a:t> marker (introduces variety of types) for the Spanish –s plural marker. </a:t>
            </a:r>
            <a:r>
              <a:rPr lang="en" sz="1200" i="1" dirty="0" err="1">
                <a:solidFill>
                  <a:srgbClr val="000000"/>
                </a:solidFill>
                <a:latin typeface="+mn-lt"/>
              </a:rPr>
              <a:t>Muysken</a:t>
            </a:r>
            <a:r>
              <a:rPr lang="en" sz="1200" i="1" dirty="0">
                <a:solidFill>
                  <a:srgbClr val="000000"/>
                </a:solidFill>
                <a:latin typeface="+mn-lt"/>
              </a:rPr>
              <a:t> (2022) working on the </a:t>
            </a:r>
            <a:r>
              <a:rPr lang="en" sz="1200" i="1" dirty="0" err="1">
                <a:solidFill>
                  <a:srgbClr val="000000"/>
                </a:solidFill>
                <a:latin typeface="+mn-lt"/>
              </a:rPr>
              <a:t>Urioste</a:t>
            </a:r>
            <a:r>
              <a:rPr lang="en" sz="1200" i="1" dirty="0">
                <a:solidFill>
                  <a:srgbClr val="000000"/>
                </a:solidFill>
                <a:latin typeface="+mn-lt"/>
              </a:rPr>
              <a:t> (1964) corpus found a majority of –s marked nouns.</a:t>
            </a:r>
          </a:p>
          <a:p>
            <a:pPr marL="0" lvl="0" indent="0" algn="l" rtl="0">
              <a:spcBef>
                <a:spcPts val="0"/>
              </a:spcBef>
              <a:spcAft>
                <a:spcPts val="0"/>
              </a:spcAft>
              <a:buNone/>
            </a:pPr>
            <a:endParaRPr lang="en" sz="1200" dirty="0">
              <a:solidFill>
                <a:srgbClr val="000000"/>
              </a:solidFill>
              <a:latin typeface="+mn-lt"/>
            </a:endParaRPr>
          </a:p>
          <a:p>
            <a:pPr marL="0" lvl="0" indent="0" algn="l" rtl="0">
              <a:spcBef>
                <a:spcPts val="0"/>
              </a:spcBef>
              <a:spcAft>
                <a:spcPts val="0"/>
              </a:spcAft>
              <a:buNone/>
            </a:pPr>
            <a:r>
              <a:rPr lang="es-ES" sz="1200" dirty="0">
                <a:solidFill>
                  <a:srgbClr val="000000"/>
                </a:solidFill>
                <a:latin typeface="+mn-lt"/>
              </a:rPr>
              <a:t>Además, los hablantes de quechua boliviano con influencia del español están sustituyendo el marcador –</a:t>
            </a:r>
            <a:r>
              <a:rPr lang="es-ES" sz="1200" i="1" dirty="0">
                <a:solidFill>
                  <a:srgbClr val="000000"/>
                </a:solidFill>
                <a:latin typeface="+mn-lt"/>
              </a:rPr>
              <a:t>kuna</a:t>
            </a:r>
            <a:r>
              <a:rPr lang="es-ES" sz="1200" dirty="0">
                <a:solidFill>
                  <a:srgbClr val="000000"/>
                </a:solidFill>
                <a:latin typeface="+mn-lt"/>
              </a:rPr>
              <a:t> (que introduce variedad de tipos) por el marcador del plural español –</a:t>
            </a:r>
            <a:r>
              <a:rPr lang="es-ES" sz="1200" i="1" dirty="0">
                <a:solidFill>
                  <a:srgbClr val="000000"/>
                </a:solidFill>
                <a:latin typeface="+mn-lt"/>
              </a:rPr>
              <a:t>s</a:t>
            </a:r>
            <a:r>
              <a:rPr lang="es-ES" sz="1200" dirty="0">
                <a:solidFill>
                  <a:srgbClr val="000000"/>
                </a:solidFill>
                <a:latin typeface="+mn-lt"/>
              </a:rPr>
              <a:t>. </a:t>
            </a:r>
            <a:r>
              <a:rPr lang="es-ES" sz="1200" dirty="0" err="1">
                <a:solidFill>
                  <a:srgbClr val="000000"/>
                </a:solidFill>
                <a:latin typeface="+mn-lt"/>
              </a:rPr>
              <a:t>Muysken</a:t>
            </a:r>
            <a:r>
              <a:rPr lang="es-ES" sz="1200" dirty="0">
                <a:solidFill>
                  <a:srgbClr val="000000"/>
                </a:solidFill>
                <a:latin typeface="+mn-lt"/>
              </a:rPr>
              <a:t> (2022) trabajando en el corpus de </a:t>
            </a:r>
            <a:r>
              <a:rPr lang="es-ES" sz="1200" dirty="0" err="1">
                <a:solidFill>
                  <a:srgbClr val="000000"/>
                </a:solidFill>
                <a:latin typeface="+mn-lt"/>
              </a:rPr>
              <a:t>Urioste</a:t>
            </a:r>
            <a:r>
              <a:rPr lang="es-ES" sz="1200" dirty="0">
                <a:solidFill>
                  <a:srgbClr val="000000"/>
                </a:solidFill>
                <a:latin typeface="+mn-lt"/>
              </a:rPr>
              <a:t> (1964) encontró una mayoría de sustantivos marcados con –</a:t>
            </a:r>
            <a:r>
              <a:rPr lang="es-ES" sz="1200" i="1" dirty="0">
                <a:solidFill>
                  <a:srgbClr val="000000"/>
                </a:solidFill>
                <a:latin typeface="+mn-lt"/>
              </a:rPr>
              <a:t>s</a:t>
            </a:r>
            <a:r>
              <a:rPr lang="es-ES" sz="1200" dirty="0">
                <a:solidFill>
                  <a:srgbClr val="000000"/>
                </a:solidFill>
                <a:latin typeface="+mn-lt"/>
              </a:rPr>
              <a:t>.</a:t>
            </a:r>
            <a:endParaRPr lang="en" sz="1200" dirty="0">
              <a:solidFill>
                <a:srgbClr val="000000"/>
              </a:solidFill>
              <a:latin typeface="+mn-lt"/>
            </a:endParaRPr>
          </a:p>
          <a:p>
            <a:pPr marL="0" lvl="0" indent="0" algn="l" rtl="0">
              <a:spcBef>
                <a:spcPts val="0"/>
              </a:spcBef>
              <a:spcAft>
                <a:spcPts val="0"/>
              </a:spcAft>
              <a:buNone/>
            </a:pPr>
            <a:endParaRPr lang="en" sz="1200" dirty="0">
              <a:solidFill>
                <a:srgbClr val="000000"/>
              </a:solidFill>
              <a:latin typeface="+mn-lt"/>
              <a:cs typeface="Arial" panose="020B0604020202020204" pitchFamily="34" charset="0"/>
            </a:endParaRPr>
          </a:p>
          <a:p>
            <a:pPr marL="0" lvl="0" indent="0" algn="l" rtl="0">
              <a:spcBef>
                <a:spcPts val="0"/>
              </a:spcBef>
              <a:spcAft>
                <a:spcPts val="0"/>
              </a:spcAft>
              <a:buNone/>
            </a:pPr>
            <a:r>
              <a:rPr lang="en" sz="1200" i="1" dirty="0">
                <a:solidFill>
                  <a:srgbClr val="000000"/>
                </a:solidFill>
                <a:latin typeface="+mn-lt"/>
                <a:cs typeface="Arial" panose="020B0604020202020204" pitchFamily="34" charset="0"/>
              </a:rPr>
              <a:t>A semantic analysis</a:t>
            </a:r>
          </a:p>
          <a:p>
            <a:pPr marL="0" lvl="0" indent="0" algn="l" rtl="0">
              <a:spcBef>
                <a:spcPts val="0"/>
              </a:spcBef>
              <a:spcAft>
                <a:spcPts val="0"/>
              </a:spcAft>
              <a:buNone/>
            </a:pPr>
            <a:r>
              <a:rPr lang="en" sz="1200" i="1" dirty="0">
                <a:solidFill>
                  <a:srgbClr val="000000"/>
                </a:solidFill>
                <a:latin typeface="+mn-lt"/>
                <a:cs typeface="Arial" panose="020B0604020202020204" pitchFamily="34" charset="0"/>
              </a:rPr>
              <a:t>can show the extent to which</a:t>
            </a:r>
          </a:p>
          <a:p>
            <a:pPr marL="0" lvl="0" indent="0" algn="l" rtl="0">
              <a:spcBef>
                <a:spcPts val="0"/>
              </a:spcBef>
              <a:spcAft>
                <a:spcPts val="0"/>
              </a:spcAft>
              <a:buNone/>
            </a:pPr>
            <a:r>
              <a:rPr lang="en-AU" sz="1200" i="1" dirty="0">
                <a:solidFill>
                  <a:srgbClr val="000000"/>
                </a:solidFill>
                <a:latin typeface="+mn-lt"/>
                <a:cs typeface="Arial" panose="020B0604020202020204" pitchFamily="34" charset="0"/>
              </a:rPr>
              <a:t>Quechua nouns with –s introduce standard </a:t>
            </a:r>
          </a:p>
          <a:p>
            <a:pPr marL="0" lvl="0" indent="0" algn="l" rtl="0">
              <a:spcBef>
                <a:spcPts val="0"/>
              </a:spcBef>
              <a:spcAft>
                <a:spcPts val="0"/>
              </a:spcAft>
              <a:buNone/>
            </a:pPr>
            <a:r>
              <a:rPr lang="en-AU" sz="1200" i="1" dirty="0">
                <a:solidFill>
                  <a:srgbClr val="000000"/>
                </a:solidFill>
                <a:latin typeface="+mn-lt"/>
                <a:cs typeface="Arial" panose="020B0604020202020204" pitchFamily="34" charset="0"/>
              </a:rPr>
              <a:t>pluralization or are </a:t>
            </a:r>
          </a:p>
          <a:p>
            <a:pPr marL="0" lvl="0" indent="0" algn="l" rtl="0">
              <a:spcBef>
                <a:spcPts val="0"/>
              </a:spcBef>
              <a:spcAft>
                <a:spcPts val="0"/>
              </a:spcAft>
              <a:buNone/>
            </a:pPr>
            <a:r>
              <a:rPr lang="en" sz="1200" i="1" dirty="0">
                <a:solidFill>
                  <a:srgbClr val="000000"/>
                </a:solidFill>
                <a:latin typeface="+mn-lt"/>
                <a:cs typeface="Arial" panose="020B0604020202020204" pitchFamily="34" charset="0"/>
              </a:rPr>
              <a:t>n</a:t>
            </a:r>
            <a:r>
              <a:rPr lang="en" sz="1200" i="1" dirty="0">
                <a:solidFill>
                  <a:srgbClr val="000000"/>
                </a:solidFill>
                <a:latin typeface="+mn-lt"/>
                <a:ea typeface="Arial"/>
                <a:cs typeface="Arial" panose="020B0604020202020204" pitchFamily="34" charset="0"/>
                <a:sym typeface="Arial"/>
              </a:rPr>
              <a:t>umber neutral in Cusco Quechua.</a:t>
            </a:r>
            <a:endParaRPr sz="1200" i="1" dirty="0">
              <a:solidFill>
                <a:srgbClr val="000000"/>
              </a:solidFill>
              <a:latin typeface="+mn-lt"/>
              <a:ea typeface="Arial"/>
              <a:cs typeface="Arial" panose="020B0604020202020204" pitchFamily="34" charset="0"/>
              <a:sym typeface="Arial"/>
            </a:endParaRPr>
          </a:p>
          <a:p>
            <a:pPr marL="146050" indent="0">
              <a:buNone/>
            </a:pPr>
            <a:endParaRPr lang="en-US" sz="1200" dirty="0">
              <a:solidFill>
                <a:srgbClr val="000000"/>
              </a:solidFill>
              <a:latin typeface="+mn-lt"/>
            </a:endParaRPr>
          </a:p>
          <a:p>
            <a:pPr marL="146050" indent="0">
              <a:buNone/>
            </a:pPr>
            <a:r>
              <a:rPr lang="en-AU" sz="1200" dirty="0">
                <a:solidFill>
                  <a:srgbClr val="000000"/>
                </a:solidFill>
                <a:effectLst/>
                <a:latin typeface="+mn-lt"/>
              </a:rPr>
              <a:t>Un </a:t>
            </a:r>
            <a:r>
              <a:rPr lang="en-AU" sz="1200" dirty="0" err="1">
                <a:solidFill>
                  <a:srgbClr val="000000"/>
                </a:solidFill>
                <a:effectLst/>
                <a:latin typeface="+mn-lt"/>
              </a:rPr>
              <a:t>análisis</a:t>
            </a:r>
            <a:r>
              <a:rPr lang="en-AU" sz="1200" dirty="0">
                <a:solidFill>
                  <a:srgbClr val="000000"/>
                </a:solidFill>
                <a:effectLst/>
                <a:latin typeface="+mn-lt"/>
              </a:rPr>
              <a:t> </a:t>
            </a:r>
            <a:r>
              <a:rPr lang="en-AU" sz="1200" dirty="0" err="1">
                <a:solidFill>
                  <a:srgbClr val="000000"/>
                </a:solidFill>
                <a:effectLst/>
                <a:latin typeface="+mn-lt"/>
              </a:rPr>
              <a:t>semántico</a:t>
            </a:r>
            <a:endParaRPr lang="en-AU" sz="1200" dirty="0">
              <a:solidFill>
                <a:srgbClr val="000000"/>
              </a:solidFill>
              <a:effectLst/>
              <a:latin typeface="+mn-lt"/>
            </a:endParaRPr>
          </a:p>
          <a:p>
            <a:pPr marL="146050" indent="0">
              <a:buNone/>
            </a:pPr>
            <a:r>
              <a:rPr lang="en-AU" sz="1200" dirty="0" err="1">
                <a:solidFill>
                  <a:srgbClr val="000000"/>
                </a:solidFill>
                <a:effectLst/>
                <a:latin typeface="+mn-lt"/>
              </a:rPr>
              <a:t>puede</a:t>
            </a:r>
            <a:r>
              <a:rPr lang="en-AU" sz="1200" dirty="0">
                <a:solidFill>
                  <a:srgbClr val="000000"/>
                </a:solidFill>
                <a:effectLst/>
                <a:latin typeface="+mn-lt"/>
              </a:rPr>
              <a:t> </a:t>
            </a:r>
            <a:r>
              <a:rPr lang="en-AU" sz="1200" dirty="0" err="1">
                <a:solidFill>
                  <a:srgbClr val="000000"/>
                </a:solidFill>
                <a:effectLst/>
                <a:latin typeface="+mn-lt"/>
              </a:rPr>
              <a:t>mostrar</a:t>
            </a:r>
            <a:r>
              <a:rPr lang="en-AU" sz="1200" dirty="0">
                <a:solidFill>
                  <a:srgbClr val="000000"/>
                </a:solidFill>
                <a:effectLst/>
                <a:latin typeface="+mn-lt"/>
              </a:rPr>
              <a:t> hasta </a:t>
            </a:r>
            <a:r>
              <a:rPr lang="en-AU" sz="1200" dirty="0" err="1">
                <a:solidFill>
                  <a:srgbClr val="000000"/>
                </a:solidFill>
                <a:effectLst/>
                <a:latin typeface="+mn-lt"/>
              </a:rPr>
              <a:t>qué</a:t>
            </a:r>
            <a:r>
              <a:rPr lang="en-AU" sz="1200" dirty="0">
                <a:solidFill>
                  <a:srgbClr val="000000"/>
                </a:solidFill>
                <a:effectLst/>
                <a:latin typeface="+mn-lt"/>
              </a:rPr>
              <a:t> punto</a:t>
            </a:r>
          </a:p>
          <a:p>
            <a:pPr marL="146050" indent="0">
              <a:buNone/>
            </a:pPr>
            <a:r>
              <a:rPr lang="en-AU" sz="1200" dirty="0">
                <a:solidFill>
                  <a:srgbClr val="000000"/>
                </a:solidFill>
                <a:latin typeface="+mn-lt"/>
              </a:rPr>
              <a:t>l</a:t>
            </a:r>
            <a:r>
              <a:rPr lang="en-AU" sz="1200" dirty="0">
                <a:solidFill>
                  <a:srgbClr val="000000"/>
                </a:solidFill>
                <a:effectLst/>
                <a:latin typeface="+mn-lt"/>
              </a:rPr>
              <a:t>os </a:t>
            </a:r>
            <a:r>
              <a:rPr lang="en-AU" sz="1200" dirty="0" err="1">
                <a:solidFill>
                  <a:srgbClr val="000000"/>
                </a:solidFill>
                <a:effectLst/>
                <a:latin typeface="+mn-lt"/>
              </a:rPr>
              <a:t>sustantivos</a:t>
            </a:r>
            <a:r>
              <a:rPr lang="en-AU" sz="1200" dirty="0">
                <a:solidFill>
                  <a:srgbClr val="000000"/>
                </a:solidFill>
                <a:effectLst/>
                <a:latin typeface="+mn-lt"/>
              </a:rPr>
              <a:t> </a:t>
            </a:r>
            <a:r>
              <a:rPr lang="en-AU" sz="1200" dirty="0" err="1">
                <a:solidFill>
                  <a:srgbClr val="000000"/>
                </a:solidFill>
                <a:effectLst/>
                <a:latin typeface="+mn-lt"/>
              </a:rPr>
              <a:t>quechuas</a:t>
            </a:r>
            <a:r>
              <a:rPr lang="en-AU" sz="1200" dirty="0">
                <a:solidFill>
                  <a:srgbClr val="000000"/>
                </a:solidFill>
                <a:effectLst/>
                <a:latin typeface="+mn-lt"/>
              </a:rPr>
              <a:t> con –</a:t>
            </a:r>
            <a:r>
              <a:rPr lang="en-AU" sz="1200" i="1" dirty="0">
                <a:solidFill>
                  <a:srgbClr val="000000"/>
                </a:solidFill>
                <a:effectLst/>
                <a:latin typeface="+mn-lt"/>
              </a:rPr>
              <a:t>s</a:t>
            </a:r>
            <a:r>
              <a:rPr lang="en-AU" sz="1200" dirty="0">
                <a:solidFill>
                  <a:srgbClr val="000000"/>
                </a:solidFill>
                <a:effectLst/>
                <a:latin typeface="+mn-lt"/>
              </a:rPr>
              <a:t> </a:t>
            </a:r>
            <a:r>
              <a:rPr lang="en-AU" sz="1200" dirty="0" err="1">
                <a:solidFill>
                  <a:srgbClr val="000000"/>
                </a:solidFill>
                <a:effectLst/>
                <a:latin typeface="+mn-lt"/>
              </a:rPr>
              <a:t>tienen</a:t>
            </a:r>
            <a:r>
              <a:rPr lang="en-AU" sz="1200" dirty="0">
                <a:solidFill>
                  <a:srgbClr val="000000"/>
                </a:solidFill>
                <a:effectLst/>
                <a:latin typeface="+mn-lt"/>
              </a:rPr>
              <a:t> </a:t>
            </a:r>
            <a:r>
              <a:rPr lang="en-AU" sz="1200" dirty="0" err="1">
                <a:solidFill>
                  <a:srgbClr val="000000"/>
                </a:solidFill>
                <a:latin typeface="+mn-lt"/>
              </a:rPr>
              <a:t>pluralización</a:t>
            </a:r>
            <a:r>
              <a:rPr lang="en-AU" sz="1200" dirty="0">
                <a:solidFill>
                  <a:srgbClr val="000000"/>
                </a:solidFill>
                <a:latin typeface="+mn-lt"/>
              </a:rPr>
              <a:t> </a:t>
            </a:r>
            <a:r>
              <a:rPr lang="en-AU" sz="1200" dirty="0" err="1">
                <a:solidFill>
                  <a:srgbClr val="000000"/>
                </a:solidFill>
                <a:latin typeface="+mn-lt"/>
              </a:rPr>
              <a:t>estándar</a:t>
            </a:r>
            <a:r>
              <a:rPr lang="en-AU" sz="1200" dirty="0">
                <a:solidFill>
                  <a:srgbClr val="000000"/>
                </a:solidFill>
                <a:latin typeface="+mn-lt"/>
              </a:rPr>
              <a:t> </a:t>
            </a:r>
            <a:r>
              <a:rPr lang="en-AU" sz="1200" dirty="0" err="1">
                <a:solidFill>
                  <a:srgbClr val="000000"/>
                </a:solidFill>
                <a:latin typeface="+mn-lt"/>
              </a:rPr>
              <a:t>en</a:t>
            </a:r>
            <a:r>
              <a:rPr lang="en-AU" sz="1200" dirty="0">
                <a:solidFill>
                  <a:srgbClr val="000000"/>
                </a:solidFill>
                <a:latin typeface="+mn-lt"/>
              </a:rPr>
              <a:t> </a:t>
            </a:r>
            <a:r>
              <a:rPr lang="en-AU" sz="1200" dirty="0" err="1">
                <a:solidFill>
                  <a:srgbClr val="000000"/>
                </a:solidFill>
                <a:effectLst/>
                <a:latin typeface="+mn-lt"/>
              </a:rPr>
              <a:t>esta</a:t>
            </a:r>
            <a:r>
              <a:rPr lang="en-AU" sz="1200" dirty="0">
                <a:solidFill>
                  <a:srgbClr val="000000"/>
                </a:solidFill>
                <a:effectLst/>
                <a:latin typeface="+mn-lt"/>
              </a:rPr>
              <a:t> </a:t>
            </a:r>
            <a:r>
              <a:rPr lang="en-AU" sz="1200" dirty="0" err="1">
                <a:solidFill>
                  <a:srgbClr val="000000"/>
                </a:solidFill>
                <a:effectLst/>
                <a:latin typeface="+mn-lt"/>
              </a:rPr>
              <a:t>variedad</a:t>
            </a:r>
            <a:r>
              <a:rPr lang="en-AU" sz="1200" dirty="0">
                <a:solidFill>
                  <a:srgbClr val="000000"/>
                </a:solidFill>
                <a:effectLst/>
                <a:latin typeface="+mn-lt"/>
              </a:rPr>
              <a:t> de </a:t>
            </a:r>
            <a:r>
              <a:rPr lang="en-AU" sz="1200" dirty="0" err="1">
                <a:solidFill>
                  <a:srgbClr val="000000"/>
                </a:solidFill>
                <a:effectLst/>
                <a:latin typeface="+mn-lt"/>
              </a:rPr>
              <a:t>quechua</a:t>
            </a:r>
            <a:r>
              <a:rPr lang="en-AU" sz="1200" dirty="0">
                <a:solidFill>
                  <a:srgbClr val="000000"/>
                </a:solidFill>
                <a:effectLst/>
                <a:latin typeface="+mn-lt"/>
              </a:rPr>
              <a:t>.</a:t>
            </a:r>
            <a:endParaRPr sz="1800" dirty="0">
              <a:solidFill>
                <a:srgbClr val="000000"/>
              </a:solidFill>
              <a:latin typeface="+mn-lt"/>
            </a:endParaRPr>
          </a:p>
          <a:p>
            <a:pPr marL="0" lvl="0" indent="0" algn="l" rtl="0">
              <a:spcBef>
                <a:spcPts val="1200"/>
              </a:spcBef>
              <a:spcAft>
                <a:spcPts val="1200"/>
              </a:spcAft>
              <a:buNone/>
            </a:pPr>
            <a:endParaRPr sz="1800" dirty="0">
              <a:solidFill>
                <a:srgbClr val="000000"/>
              </a:solidFill>
            </a:endParaRPr>
          </a:p>
        </p:txBody>
      </p:sp>
      <p:pic>
        <p:nvPicPr>
          <p:cNvPr id="94" name="Google Shape;94;p14"/>
          <p:cNvPicPr preferRelativeResize="0"/>
          <p:nvPr/>
        </p:nvPicPr>
        <p:blipFill>
          <a:blip r:embed="rId3">
            <a:alphaModFix/>
          </a:blip>
          <a:stretch>
            <a:fillRect/>
          </a:stretch>
        </p:blipFill>
        <p:spPr>
          <a:xfrm>
            <a:off x="4142525" y="2984671"/>
            <a:ext cx="4563325" cy="13620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9F7A7EE-CBFE-6240-8CE4-A375A1E417A7}"/>
              </a:ext>
            </a:extLst>
          </p:cNvPr>
          <p:cNvSpPr>
            <a:spLocks noGrp="1"/>
          </p:cNvSpPr>
          <p:nvPr>
            <p:ph type="title"/>
          </p:nvPr>
        </p:nvSpPr>
        <p:spPr/>
        <p:txBody>
          <a:bodyPr>
            <a:normAutofit fontScale="90000"/>
          </a:bodyPr>
          <a:lstStyle/>
          <a:p>
            <a:r>
              <a:rPr lang="en-US" dirty="0"/>
              <a:t>How does it help?/ ¿</a:t>
            </a:r>
            <a:r>
              <a:rPr lang="en-US" dirty="0" err="1"/>
              <a:t>Cómo</a:t>
            </a:r>
            <a:r>
              <a:rPr lang="en-US" dirty="0"/>
              <a:t> </a:t>
            </a:r>
            <a:r>
              <a:rPr lang="en-US" dirty="0" err="1"/>
              <a:t>ayuda</a:t>
            </a:r>
            <a:r>
              <a:rPr lang="en-US" dirty="0"/>
              <a:t>?</a:t>
            </a:r>
          </a:p>
        </p:txBody>
      </p:sp>
      <p:sp>
        <p:nvSpPr>
          <p:cNvPr id="6" name="Text Placeholder 5">
            <a:extLst>
              <a:ext uri="{FF2B5EF4-FFF2-40B4-BE49-F238E27FC236}">
                <a16:creationId xmlns:a16="http://schemas.microsoft.com/office/drawing/2014/main" id="{512AB06C-CE3E-794D-B1F0-2CC9F429975F}"/>
              </a:ext>
            </a:extLst>
          </p:cNvPr>
          <p:cNvSpPr>
            <a:spLocks noGrp="1"/>
          </p:cNvSpPr>
          <p:nvPr>
            <p:ph type="body" idx="1"/>
          </p:nvPr>
        </p:nvSpPr>
        <p:spPr/>
        <p:txBody>
          <a:bodyPr>
            <a:normAutofit/>
          </a:bodyPr>
          <a:lstStyle/>
          <a:p>
            <a:r>
              <a:rPr lang="en-US" i="1" dirty="0">
                <a:solidFill>
                  <a:srgbClr val="000000"/>
                </a:solidFill>
              </a:rPr>
              <a:t>If –</a:t>
            </a:r>
            <a:r>
              <a:rPr lang="en-US" i="1" dirty="0" err="1">
                <a:solidFill>
                  <a:srgbClr val="000000"/>
                </a:solidFill>
              </a:rPr>
              <a:t>kuna</a:t>
            </a:r>
            <a:r>
              <a:rPr lang="en-US" i="1" dirty="0">
                <a:solidFill>
                  <a:srgbClr val="000000"/>
                </a:solidFill>
              </a:rPr>
              <a:t> marking becomes less  frequent or is lost, and its interpretation of a marking of variety is also lost, it could be recovered based on theoretically informed analysis. </a:t>
            </a:r>
            <a:endParaRPr lang="es-ES" dirty="0">
              <a:solidFill>
                <a:srgbClr val="000000"/>
              </a:solidFill>
            </a:endParaRPr>
          </a:p>
          <a:p>
            <a:pPr marL="146050" indent="0">
              <a:buNone/>
            </a:pPr>
            <a:r>
              <a:rPr lang="es-ES" dirty="0">
                <a:solidFill>
                  <a:srgbClr val="000000"/>
                </a:solidFill>
              </a:rPr>
              <a:t>Si la marca –</a:t>
            </a:r>
            <a:r>
              <a:rPr lang="es-ES" i="1" dirty="0">
                <a:solidFill>
                  <a:srgbClr val="000000"/>
                </a:solidFill>
              </a:rPr>
              <a:t>kuna</a:t>
            </a:r>
            <a:r>
              <a:rPr lang="es-ES" dirty="0">
                <a:solidFill>
                  <a:srgbClr val="000000"/>
                </a:solidFill>
              </a:rPr>
              <a:t> se vuelve menos frecuente o se pierde, </a:t>
            </a:r>
            <a:r>
              <a:rPr lang="en-AU" b="0" i="0" dirty="0">
                <a:solidFill>
                  <a:srgbClr val="202124"/>
                </a:solidFill>
                <a:effectLst/>
                <a:latin typeface="Roboto" panose="02000000000000000000" pitchFamily="2" charset="0"/>
              </a:rPr>
              <a:t>y </a:t>
            </a:r>
            <a:r>
              <a:rPr lang="en-AU" b="0" i="0" dirty="0" err="1">
                <a:solidFill>
                  <a:srgbClr val="202124"/>
                </a:solidFill>
                <a:effectLst/>
                <a:latin typeface="Roboto" panose="02000000000000000000" pitchFamily="2" charset="0"/>
              </a:rPr>
              <a:t>también</a:t>
            </a:r>
            <a:r>
              <a:rPr lang="en-AU" b="0" i="0" dirty="0">
                <a:solidFill>
                  <a:srgbClr val="202124"/>
                </a:solidFill>
                <a:effectLst/>
                <a:latin typeface="Roboto" panose="02000000000000000000" pitchFamily="2" charset="0"/>
              </a:rPr>
              <a:t> se </a:t>
            </a:r>
            <a:r>
              <a:rPr lang="en-AU" b="0" i="0" dirty="0" err="1">
                <a:solidFill>
                  <a:srgbClr val="202124"/>
                </a:solidFill>
                <a:effectLst/>
                <a:latin typeface="Roboto" panose="02000000000000000000" pitchFamily="2" charset="0"/>
              </a:rPr>
              <a:t>pierde</a:t>
            </a:r>
            <a:r>
              <a:rPr lang="en-AU" b="0" i="0" dirty="0">
                <a:solidFill>
                  <a:srgbClr val="202124"/>
                </a:solidFill>
                <a:effectLst/>
                <a:latin typeface="Roboto" panose="02000000000000000000" pitchFamily="2" charset="0"/>
              </a:rPr>
              <a:t> </a:t>
            </a:r>
            <a:r>
              <a:rPr lang="en-AU" b="0" i="0" dirty="0" err="1">
                <a:solidFill>
                  <a:srgbClr val="202124"/>
                </a:solidFill>
                <a:effectLst/>
                <a:latin typeface="Roboto" panose="02000000000000000000" pitchFamily="2" charset="0"/>
              </a:rPr>
              <a:t>su</a:t>
            </a:r>
            <a:r>
              <a:rPr lang="en-AU" b="0" i="0" dirty="0">
                <a:solidFill>
                  <a:srgbClr val="202124"/>
                </a:solidFill>
                <a:effectLst/>
                <a:latin typeface="Roboto" panose="02000000000000000000" pitchFamily="2" charset="0"/>
              </a:rPr>
              <a:t> </a:t>
            </a:r>
            <a:r>
              <a:rPr lang="en-AU" b="0" i="0" dirty="0" err="1">
                <a:solidFill>
                  <a:srgbClr val="202124"/>
                </a:solidFill>
                <a:effectLst/>
                <a:latin typeface="Roboto" panose="02000000000000000000" pitchFamily="2" charset="0"/>
              </a:rPr>
              <a:t>interpretación</a:t>
            </a:r>
            <a:r>
              <a:rPr lang="en-AU" b="0" i="0" dirty="0">
                <a:solidFill>
                  <a:srgbClr val="202124"/>
                </a:solidFill>
                <a:effectLst/>
                <a:latin typeface="Roboto" panose="02000000000000000000" pitchFamily="2" charset="0"/>
              </a:rPr>
              <a:t> </a:t>
            </a:r>
            <a:r>
              <a:rPr lang="en-AU" b="0" i="0" dirty="0" err="1">
                <a:solidFill>
                  <a:srgbClr val="202124"/>
                </a:solidFill>
                <a:effectLst/>
                <a:latin typeface="Roboto" panose="02000000000000000000" pitchFamily="2" charset="0"/>
              </a:rPr>
              <a:t>como</a:t>
            </a:r>
            <a:r>
              <a:rPr lang="en-AU" b="0" i="0" dirty="0">
                <a:solidFill>
                  <a:srgbClr val="202124"/>
                </a:solidFill>
                <a:effectLst/>
                <a:latin typeface="Roboto" panose="02000000000000000000" pitchFamily="2" charset="0"/>
              </a:rPr>
              <a:t> </a:t>
            </a:r>
            <a:r>
              <a:rPr lang="en-AU" b="0" i="0" dirty="0" err="1">
                <a:solidFill>
                  <a:srgbClr val="202124"/>
                </a:solidFill>
                <a:effectLst/>
                <a:latin typeface="Roboto" panose="02000000000000000000" pitchFamily="2" charset="0"/>
              </a:rPr>
              <a:t>marca</a:t>
            </a:r>
            <a:r>
              <a:rPr lang="en-AU" b="0" i="0" dirty="0">
                <a:solidFill>
                  <a:srgbClr val="202124"/>
                </a:solidFill>
                <a:effectLst/>
                <a:latin typeface="Roboto" panose="02000000000000000000" pitchFamily="2" charset="0"/>
              </a:rPr>
              <a:t> de </a:t>
            </a:r>
            <a:r>
              <a:rPr lang="en-AU" b="0" i="0" dirty="0" err="1">
                <a:solidFill>
                  <a:srgbClr val="202124"/>
                </a:solidFill>
                <a:effectLst/>
                <a:latin typeface="Roboto" panose="02000000000000000000" pitchFamily="2" charset="0"/>
              </a:rPr>
              <a:t>variedad</a:t>
            </a:r>
            <a:r>
              <a:rPr lang="en-AU" b="0" i="0" dirty="0">
                <a:solidFill>
                  <a:srgbClr val="202124"/>
                </a:solidFill>
                <a:effectLst/>
                <a:latin typeface="Roboto" panose="02000000000000000000" pitchFamily="2" charset="0"/>
              </a:rPr>
              <a:t>, </a:t>
            </a:r>
            <a:r>
              <a:rPr lang="en-AU" b="0" i="0" dirty="0" err="1">
                <a:solidFill>
                  <a:srgbClr val="202124"/>
                </a:solidFill>
                <a:effectLst/>
                <a:latin typeface="Roboto" panose="02000000000000000000" pitchFamily="2" charset="0"/>
              </a:rPr>
              <a:t>ésta</a:t>
            </a:r>
            <a:r>
              <a:rPr lang="en-AU" b="0" i="0" dirty="0">
                <a:solidFill>
                  <a:srgbClr val="202124"/>
                </a:solidFill>
                <a:effectLst/>
                <a:latin typeface="Roboto" panose="02000000000000000000" pitchFamily="2" charset="0"/>
              </a:rPr>
              <a:t> </a:t>
            </a:r>
            <a:r>
              <a:rPr lang="en-AU" b="0" i="0" dirty="0" err="1">
                <a:solidFill>
                  <a:srgbClr val="202124"/>
                </a:solidFill>
                <a:effectLst/>
                <a:latin typeface="Roboto" panose="02000000000000000000" pitchFamily="2" charset="0"/>
              </a:rPr>
              <a:t>podría</a:t>
            </a:r>
            <a:r>
              <a:rPr lang="en-AU" b="0" i="0" dirty="0">
                <a:solidFill>
                  <a:srgbClr val="202124"/>
                </a:solidFill>
                <a:effectLst/>
                <a:latin typeface="Roboto" panose="02000000000000000000" pitchFamily="2" charset="0"/>
              </a:rPr>
              <a:t> </a:t>
            </a:r>
            <a:r>
              <a:rPr lang="en-AU" b="0" i="0" dirty="0" err="1">
                <a:solidFill>
                  <a:srgbClr val="202124"/>
                </a:solidFill>
                <a:effectLst/>
                <a:latin typeface="Roboto" panose="02000000000000000000" pitchFamily="2" charset="0"/>
              </a:rPr>
              <a:t>recuperarse</a:t>
            </a:r>
            <a:r>
              <a:rPr lang="en-AU" b="0" i="0" dirty="0">
                <a:solidFill>
                  <a:srgbClr val="202124"/>
                </a:solidFill>
                <a:effectLst/>
                <a:latin typeface="Roboto" panose="02000000000000000000" pitchFamily="2" charset="0"/>
              </a:rPr>
              <a:t> </a:t>
            </a:r>
            <a:r>
              <a:rPr lang="en-AU" dirty="0" err="1">
                <a:solidFill>
                  <a:srgbClr val="202124"/>
                </a:solidFill>
                <a:latin typeface="Roboto" panose="02000000000000000000" pitchFamily="2" charset="0"/>
              </a:rPr>
              <a:t>en</a:t>
            </a:r>
            <a:r>
              <a:rPr lang="en-AU" b="0" i="0" dirty="0">
                <a:solidFill>
                  <a:srgbClr val="202124"/>
                </a:solidFill>
                <a:effectLst/>
                <a:latin typeface="Roboto" panose="02000000000000000000" pitchFamily="2" charset="0"/>
              </a:rPr>
              <a:t> base </a:t>
            </a:r>
            <a:r>
              <a:rPr lang="en-AU" dirty="0">
                <a:solidFill>
                  <a:srgbClr val="202124"/>
                </a:solidFill>
                <a:latin typeface="Roboto" panose="02000000000000000000" pitchFamily="2" charset="0"/>
              </a:rPr>
              <a:t>a</a:t>
            </a:r>
            <a:r>
              <a:rPr lang="en-AU" b="0" i="0" dirty="0">
                <a:solidFill>
                  <a:srgbClr val="202124"/>
                </a:solidFill>
                <a:effectLst/>
                <a:latin typeface="Roboto" panose="02000000000000000000" pitchFamily="2" charset="0"/>
              </a:rPr>
              <a:t> un </a:t>
            </a:r>
            <a:r>
              <a:rPr lang="en-AU" b="0" i="0" dirty="0" err="1">
                <a:solidFill>
                  <a:srgbClr val="202124"/>
                </a:solidFill>
                <a:effectLst/>
                <a:latin typeface="Roboto" panose="02000000000000000000" pitchFamily="2" charset="0"/>
              </a:rPr>
              <a:t>análisis</a:t>
            </a:r>
            <a:r>
              <a:rPr lang="en-AU" b="0" i="0" dirty="0">
                <a:solidFill>
                  <a:srgbClr val="202124"/>
                </a:solidFill>
                <a:effectLst/>
                <a:latin typeface="Roboto" panose="02000000000000000000" pitchFamily="2" charset="0"/>
              </a:rPr>
              <a:t> </a:t>
            </a:r>
            <a:r>
              <a:rPr lang="en-AU" b="0" i="0" dirty="0" err="1">
                <a:solidFill>
                  <a:srgbClr val="202124"/>
                </a:solidFill>
                <a:effectLst/>
                <a:latin typeface="Roboto" panose="02000000000000000000" pitchFamily="2" charset="0"/>
              </a:rPr>
              <a:t>teóricamente</a:t>
            </a:r>
            <a:r>
              <a:rPr lang="en-AU" b="0" i="0" dirty="0">
                <a:solidFill>
                  <a:srgbClr val="202124"/>
                </a:solidFill>
                <a:effectLst/>
                <a:latin typeface="Roboto" panose="02000000000000000000" pitchFamily="2" charset="0"/>
              </a:rPr>
              <a:t> </a:t>
            </a:r>
            <a:r>
              <a:rPr lang="en-AU" b="0" i="0" dirty="0" err="1">
                <a:solidFill>
                  <a:srgbClr val="202124"/>
                </a:solidFill>
                <a:effectLst/>
                <a:latin typeface="Roboto" panose="02000000000000000000" pitchFamily="2" charset="0"/>
              </a:rPr>
              <a:t>informado</a:t>
            </a:r>
            <a:r>
              <a:rPr lang="en-AU" b="0" i="0" dirty="0">
                <a:solidFill>
                  <a:srgbClr val="202124"/>
                </a:solidFill>
                <a:effectLst/>
                <a:latin typeface="Roboto" panose="02000000000000000000" pitchFamily="2" charset="0"/>
              </a:rPr>
              <a:t>.</a:t>
            </a:r>
            <a:endParaRPr lang="es-ES" dirty="0">
              <a:solidFill>
                <a:srgbClr val="000000"/>
              </a:solidFill>
            </a:endParaRPr>
          </a:p>
          <a:p>
            <a:pPr marL="146050" indent="0">
              <a:buNone/>
            </a:pPr>
            <a:endParaRPr lang="es-ES" dirty="0">
              <a:solidFill>
                <a:srgbClr val="000000"/>
              </a:solidFill>
            </a:endParaRPr>
          </a:p>
          <a:p>
            <a:r>
              <a:rPr lang="en-AU" i="1" dirty="0">
                <a:solidFill>
                  <a:srgbClr val="000000"/>
                </a:solidFill>
              </a:rPr>
              <a:t>Having a theory about -</a:t>
            </a:r>
            <a:r>
              <a:rPr lang="en-AU" i="1" dirty="0" err="1">
                <a:solidFill>
                  <a:srgbClr val="000000"/>
                </a:solidFill>
              </a:rPr>
              <a:t>kuna</a:t>
            </a:r>
            <a:r>
              <a:rPr lang="en-AU" i="1" dirty="0">
                <a:solidFill>
                  <a:srgbClr val="000000"/>
                </a:solidFill>
              </a:rPr>
              <a:t> can help teachers and other actors interested in revitalizing this property of Quechua.</a:t>
            </a:r>
            <a:endParaRPr lang="es-ES" i="1" dirty="0">
              <a:solidFill>
                <a:srgbClr val="000000"/>
              </a:solidFill>
            </a:endParaRPr>
          </a:p>
          <a:p>
            <a:pPr marL="146050" indent="0">
              <a:buNone/>
            </a:pPr>
            <a:r>
              <a:rPr lang="es-ES" dirty="0">
                <a:solidFill>
                  <a:srgbClr val="000000"/>
                </a:solidFill>
              </a:rPr>
              <a:t>Tener una teoría sobre –kuna, puede ayudar a los docentes y otros actores interesados en la revitalización de esta propiedad del quechua.</a:t>
            </a:r>
          </a:p>
        </p:txBody>
      </p:sp>
    </p:spTree>
    <p:extLst>
      <p:ext uri="{BB962C8B-B14F-4D97-AF65-F5344CB8AC3E}">
        <p14:creationId xmlns:p14="http://schemas.microsoft.com/office/powerpoint/2010/main" val="14676699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72F7C-99B4-A84D-9970-B7771F651855}"/>
              </a:ext>
            </a:extLst>
          </p:cNvPr>
          <p:cNvSpPr>
            <a:spLocks noGrp="1"/>
          </p:cNvSpPr>
          <p:nvPr>
            <p:ph type="title"/>
          </p:nvPr>
        </p:nvSpPr>
        <p:spPr>
          <a:xfrm>
            <a:off x="729450" y="1322449"/>
            <a:ext cx="7824000" cy="2973325"/>
          </a:xfrm>
        </p:spPr>
        <p:txBody>
          <a:bodyPr>
            <a:normAutofit/>
          </a:bodyPr>
          <a:lstStyle/>
          <a:p>
            <a:r>
              <a:rPr lang="en" sz="2400" i="1" dirty="0">
                <a:solidFill>
                  <a:schemeClr val="bg1"/>
                </a:solidFill>
                <a:latin typeface="+mn-lt"/>
                <a:ea typeface="Arial"/>
                <a:cs typeface="Arial"/>
                <a:sym typeface="Arial"/>
              </a:rPr>
              <a:t>2.What are the challenges and rewards of working on the semantics of indigenous languages?</a:t>
            </a:r>
            <a:br>
              <a:rPr lang="en" sz="2400" i="1" dirty="0">
                <a:solidFill>
                  <a:schemeClr val="bg1"/>
                </a:solidFill>
                <a:latin typeface="+mn-lt"/>
                <a:ea typeface="Arial"/>
                <a:cs typeface="Arial"/>
                <a:sym typeface="Arial"/>
              </a:rPr>
            </a:br>
            <a:br>
              <a:rPr lang="en" sz="2400" dirty="0">
                <a:solidFill>
                  <a:schemeClr val="bg1"/>
                </a:solidFill>
                <a:latin typeface="+mn-lt"/>
                <a:ea typeface="Arial"/>
                <a:cs typeface="Arial"/>
                <a:sym typeface="Arial"/>
              </a:rPr>
            </a:br>
            <a:r>
              <a:rPr lang="en" sz="2400" dirty="0">
                <a:solidFill>
                  <a:schemeClr val="bg1"/>
                </a:solidFill>
                <a:latin typeface="+mn-lt"/>
                <a:ea typeface="Arial"/>
                <a:cs typeface="Arial"/>
                <a:sym typeface="Arial"/>
              </a:rPr>
              <a:t>2.</a:t>
            </a:r>
            <a:r>
              <a:rPr lang="es-ES" sz="2400" dirty="0">
                <a:latin typeface="+mn-lt"/>
              </a:rPr>
              <a:t>¿Cuáles son los desafíos y las recompensas de trabajar en la semántica de las lenguas indígenas?</a:t>
            </a:r>
            <a:endParaRPr lang="en-US" sz="2400" dirty="0">
              <a:solidFill>
                <a:schemeClr val="bg1"/>
              </a:solidFill>
              <a:latin typeface="+mn-lt"/>
            </a:endParaRPr>
          </a:p>
        </p:txBody>
      </p:sp>
    </p:spTree>
    <p:extLst>
      <p:ext uri="{BB962C8B-B14F-4D97-AF65-F5344CB8AC3E}">
        <p14:creationId xmlns:p14="http://schemas.microsoft.com/office/powerpoint/2010/main" val="23895811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1" name="Google Shape;101;p15"/>
          <p:cNvSpPr txBox="1">
            <a:spLocks noGrp="1"/>
          </p:cNvSpPr>
          <p:nvPr>
            <p:ph type="body" idx="1"/>
          </p:nvPr>
        </p:nvSpPr>
        <p:spPr>
          <a:xfrm>
            <a:off x="590026" y="1535858"/>
            <a:ext cx="3910371" cy="3302842"/>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1200" dirty="0">
                <a:solidFill>
                  <a:schemeClr val="bg2"/>
                </a:solidFill>
                <a:latin typeface="+mn-lt"/>
                <a:cs typeface="Arial" panose="020B0604020202020204" pitchFamily="34" charset="0"/>
              </a:rPr>
              <a:t>Challenges			</a:t>
            </a:r>
          </a:p>
          <a:p>
            <a:pPr marL="0" lvl="0" indent="0" algn="l" rtl="0">
              <a:spcBef>
                <a:spcPts val="0"/>
              </a:spcBef>
              <a:spcAft>
                <a:spcPts val="1200"/>
              </a:spcAft>
              <a:buNone/>
            </a:pPr>
            <a:r>
              <a:rPr lang="en-AU" sz="1200" dirty="0">
                <a:solidFill>
                  <a:schemeClr val="bg2"/>
                </a:solidFill>
                <a:latin typeface="+mn-lt"/>
                <a:cs typeface="Arial" panose="020B0604020202020204" pitchFamily="34" charset="0"/>
              </a:rPr>
              <a:t>Adapting to tools created for different languages, which do not have the characteristics of the indigenous language. New ways of applying these tools with sensitivity to the characteristics of the indigenous language must be explored and created. </a:t>
            </a:r>
          </a:p>
          <a:p>
            <a:pPr marL="0" lvl="0" indent="0" algn="l" rtl="0">
              <a:spcBef>
                <a:spcPts val="0"/>
              </a:spcBef>
              <a:spcAft>
                <a:spcPts val="1200"/>
              </a:spcAft>
              <a:buNone/>
            </a:pPr>
            <a:r>
              <a:rPr lang="en-AU" sz="1200" dirty="0">
                <a:solidFill>
                  <a:schemeClr val="bg2"/>
                </a:solidFill>
                <a:latin typeface="+mn-lt"/>
                <a:cs typeface="Arial" panose="020B0604020202020204" pitchFamily="34" charset="0"/>
              </a:rPr>
              <a:t>We need tools to </a:t>
            </a:r>
            <a:r>
              <a:rPr lang="en-AU" sz="1200" dirty="0" err="1">
                <a:solidFill>
                  <a:schemeClr val="bg2"/>
                </a:solidFill>
                <a:latin typeface="+mn-lt"/>
                <a:cs typeface="Arial" panose="020B0604020202020204" pitchFamily="34" charset="0"/>
              </a:rPr>
              <a:t>analyze</a:t>
            </a:r>
            <a:r>
              <a:rPr lang="en-AU" sz="1200" dirty="0">
                <a:solidFill>
                  <a:schemeClr val="bg2"/>
                </a:solidFill>
                <a:latin typeface="+mn-lt"/>
                <a:cs typeface="Arial" panose="020B0604020202020204" pitchFamily="34" charset="0"/>
              </a:rPr>
              <a:t> units beyond the sentence. The textual level gives us more elements to understand. For example, the referents of textual coherence. </a:t>
            </a:r>
          </a:p>
          <a:p>
            <a:pPr marL="0" lvl="0" indent="0" algn="l" rtl="0">
              <a:spcBef>
                <a:spcPts val="0"/>
              </a:spcBef>
              <a:spcAft>
                <a:spcPts val="1200"/>
              </a:spcAft>
              <a:buNone/>
            </a:pPr>
            <a:r>
              <a:rPr lang="en-AU" sz="1200" dirty="0">
                <a:solidFill>
                  <a:schemeClr val="bg2"/>
                </a:solidFill>
                <a:latin typeface="+mn-lt"/>
                <a:cs typeface="Arial" panose="020B0604020202020204" pitchFamily="34" charset="0"/>
              </a:rPr>
              <a:t>It requires an intercultural approach to linguistic research.</a:t>
            </a:r>
            <a:endParaRPr lang="en" sz="1200" dirty="0">
              <a:solidFill>
                <a:schemeClr val="bg2"/>
              </a:solidFill>
              <a:latin typeface="+mn-lt"/>
              <a:cs typeface="Arial" panose="020B0604020202020204" pitchFamily="34" charset="0"/>
            </a:endParaRPr>
          </a:p>
        </p:txBody>
      </p:sp>
      <p:sp>
        <p:nvSpPr>
          <p:cNvPr id="3" name="Text Placeholder 2">
            <a:extLst>
              <a:ext uri="{FF2B5EF4-FFF2-40B4-BE49-F238E27FC236}">
                <a16:creationId xmlns:a16="http://schemas.microsoft.com/office/drawing/2014/main" id="{67C9EE65-BCCE-6E42-B908-847A83EA1570}"/>
              </a:ext>
            </a:extLst>
          </p:cNvPr>
          <p:cNvSpPr>
            <a:spLocks noGrp="1"/>
          </p:cNvSpPr>
          <p:nvPr>
            <p:ph type="body" idx="2"/>
          </p:nvPr>
        </p:nvSpPr>
        <p:spPr>
          <a:xfrm>
            <a:off x="4643604" y="1323975"/>
            <a:ext cx="3910370" cy="3429000"/>
          </a:xfrm>
        </p:spPr>
        <p:txBody>
          <a:bodyPr>
            <a:noAutofit/>
          </a:bodyPr>
          <a:lstStyle/>
          <a:p>
            <a:pPr marL="146050" indent="0">
              <a:buNone/>
            </a:pPr>
            <a:r>
              <a:rPr lang="es-ES" sz="1200" dirty="0">
                <a:solidFill>
                  <a:schemeClr val="bg2"/>
                </a:solidFill>
                <a:latin typeface="+mn-lt"/>
              </a:rPr>
              <a:t>Desafíos </a:t>
            </a:r>
          </a:p>
          <a:p>
            <a:pPr marL="146050" indent="0">
              <a:buNone/>
            </a:pPr>
            <a:r>
              <a:rPr lang="es-ES" sz="1200" dirty="0">
                <a:solidFill>
                  <a:schemeClr val="bg2"/>
                </a:solidFill>
                <a:latin typeface="+mn-lt"/>
              </a:rPr>
              <a:t>Adecuarse a herramientas creadas para lenguas diferentes, que no tienen las características de la lengua indígena. Hay que explorar y crear nuevas maneras de aplicar esas herramientas con sensibilidad a las características de la lengua indígena. </a:t>
            </a:r>
          </a:p>
          <a:p>
            <a:pPr marL="146050" indent="0">
              <a:buNone/>
            </a:pPr>
            <a:endParaRPr lang="es-ES" sz="1200" dirty="0">
              <a:solidFill>
                <a:schemeClr val="bg2"/>
              </a:solidFill>
              <a:latin typeface="+mn-lt"/>
            </a:endParaRPr>
          </a:p>
          <a:p>
            <a:pPr marL="146050" indent="0">
              <a:buNone/>
            </a:pPr>
            <a:r>
              <a:rPr lang="es-ES" sz="1200" dirty="0">
                <a:solidFill>
                  <a:schemeClr val="bg2"/>
                </a:solidFill>
                <a:latin typeface="+mn-lt"/>
              </a:rPr>
              <a:t>Necesitamos herramientas para analizar unidades más allá de la oración. Lo textual nos da mayores elementos para entender. Por ejemplo, los referentes de coherencia textual. </a:t>
            </a:r>
          </a:p>
          <a:p>
            <a:pPr marL="146050" indent="0">
              <a:buNone/>
            </a:pPr>
            <a:endParaRPr lang="es-ES" sz="1200" dirty="0">
              <a:solidFill>
                <a:schemeClr val="bg2"/>
              </a:solidFill>
              <a:latin typeface="+mn-lt"/>
            </a:endParaRPr>
          </a:p>
          <a:p>
            <a:pPr marL="146050" indent="0">
              <a:buNone/>
            </a:pPr>
            <a:r>
              <a:rPr lang="es-ES" sz="1200" dirty="0">
                <a:solidFill>
                  <a:schemeClr val="bg2"/>
                </a:solidFill>
                <a:latin typeface="+mn-lt"/>
              </a:rPr>
              <a:t>Requiere una aproximación intercultural a la investigación lingüística.</a:t>
            </a:r>
            <a:endParaRPr lang="en-US" sz="1200" dirty="0">
              <a:solidFill>
                <a:schemeClr val="bg2"/>
              </a:solidFill>
              <a:latin typeface="+mn-lt"/>
            </a:endParaRP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285</TotalTime>
  <Words>1392</Words>
  <Application>Microsoft Macintosh PowerPoint</Application>
  <PresentationFormat>On-screen Show (16:9)</PresentationFormat>
  <Paragraphs>109</Paragraphs>
  <Slides>12</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Raleway</vt:lpstr>
      <vt:lpstr>Roboto</vt:lpstr>
      <vt:lpstr>Arial</vt:lpstr>
      <vt:lpstr>Lato</vt:lpstr>
      <vt:lpstr>Streamline</vt:lpstr>
      <vt:lpstr>Revitalization and Semantic Theory Revitalización y Teoría Semántica  </vt:lpstr>
      <vt:lpstr>1.Does linguistic theory—and semantic theory in particular—help in the goals of those working actively in the maintenance/revitalization of Indigenous languages?  1. ¿Ayuda la teoría lingüística—y la teoría semántica en particular—en los objetivos de aquellos que trabajan activamente en el mantenimiento/revitalización de las lenguas indígenas?  </vt:lpstr>
      <vt:lpstr>Traditional Grammars vs. Theoretically informed grammars/Gramáticas tradicionales vs. gramáticas con bases téoricas </vt:lpstr>
      <vt:lpstr>Unmarked Inanimate Objects/Objetos inanimados  no marcados </vt:lpstr>
      <vt:lpstr>Inanimate Objects with –kuna/Objetos inanimados con -kuna</vt:lpstr>
      <vt:lpstr>How Spanish-like is -s in Quechua?/¿Es el sufijo –s en quechua igual que en español ?</vt:lpstr>
      <vt:lpstr>How does it help?/ ¿Cómo ayuda?</vt:lpstr>
      <vt:lpstr>2.What are the challenges and rewards of working on the semantics of indigenous languages?  2.¿Cuáles son los desafíos y las recompensas de trabajar en la semántica de las lenguas indígenas?</vt:lpstr>
      <vt:lpstr>PowerPoint Presentation</vt:lpstr>
      <vt:lpstr>PowerPoint Presentation</vt:lpstr>
      <vt:lpstr>3.In what form should results from theoretical work on formal semantics be presented to be most useful in these efforts?  3.¿De qué forma deben presentarse los resultados del trabajo teórico sobre semántica formal para que sean más útiles en estos esfuerzos?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Revitalization and Semantic Theory  </dc:title>
  <cp:lastModifiedBy>Sanchez, Liliana</cp:lastModifiedBy>
  <cp:revision>12</cp:revision>
  <dcterms:modified xsi:type="dcterms:W3CDTF">2023-04-25T22:44:19Z</dcterms:modified>
</cp:coreProperties>
</file>